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embeddedFontLst>
    <p:embeddedFont>
      <p:font typeface="Raleway" pitchFamily="2" charset="0"/>
      <p:regular r:id="rId29"/>
      <p:bold r:id="rId30"/>
      <p:italic r:id="rId31"/>
      <p:boldItalic r:id="rId32"/>
    </p:embeddedFont>
    <p:embeddedFont>
      <p:font typeface="Raleway Light" pitchFamily="2" charset="0"/>
      <p:regular r:id="rId33"/>
      <p:bold r:id="rId34"/>
      <p:italic r:id="rId35"/>
      <p:boldItalic r:id="rId36"/>
    </p:embeddedFont>
    <p:embeddedFont>
      <p:font typeface="Raleway SemiBold"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E7D"/>
    <a:srgbClr val="001D6A"/>
    <a:srgbClr val="8A98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41FEAB-F123-449B-80B9-2C2578562670}" v="2" dt="2024-10-27T11:45:38.731"/>
  </p1510:revLst>
</p1510:revInfo>
</file>

<file path=ppt/tableStyles.xml><?xml version="1.0" encoding="utf-8"?>
<a:tblStyleLst xmlns:a="http://schemas.openxmlformats.org/drawingml/2006/main" def="{85FFF4ED-404B-4BAA-8E54-43D1D8028758}">
  <a:tblStyle styleId="{85FFF4ED-404B-4BAA-8E54-43D1D8028758}"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ppänen Arttu" userId="bba86c74-9164-4be4-8c4f-3cd3a216c457" providerId="ADAL" clId="{E441FEAB-F123-449B-80B9-2C2578562670}"/>
    <pc:docChg chg="addSld modSld">
      <pc:chgData name="Seppänen Arttu" userId="bba86c74-9164-4be4-8c4f-3cd3a216c457" providerId="ADAL" clId="{E441FEAB-F123-449B-80B9-2C2578562670}" dt="2024-10-27T11:45:38.731" v="3"/>
      <pc:docMkLst>
        <pc:docMk/>
      </pc:docMkLst>
      <pc:sldChg chg="modSp">
        <pc:chgData name="Seppänen Arttu" userId="bba86c74-9164-4be4-8c4f-3cd3a216c457" providerId="ADAL" clId="{E441FEAB-F123-449B-80B9-2C2578562670}" dt="2024-10-27T11:45:38.731" v="3"/>
        <pc:sldMkLst>
          <pc:docMk/>
          <pc:sldMk cId="0" sldId="276"/>
        </pc:sldMkLst>
        <pc:graphicFrameChg chg="mod">
          <ac:chgData name="Seppänen Arttu" userId="bba86c74-9164-4be4-8c4f-3cd3a216c457" providerId="ADAL" clId="{E441FEAB-F123-449B-80B9-2C2578562670}" dt="2024-10-27T11:45:38.731" v="3"/>
          <ac:graphicFrameMkLst>
            <pc:docMk/>
            <pc:sldMk cId="0" sldId="276"/>
            <ac:graphicFrameMk id="414" creationId="{00000000-0000-0000-0000-000000000000}"/>
          </ac:graphicFrameMkLst>
        </pc:graphicFrameChg>
      </pc:sldChg>
      <pc:sldChg chg="modSp mod">
        <pc:chgData name="Seppänen Arttu" userId="bba86c74-9164-4be4-8c4f-3cd3a216c457" providerId="ADAL" clId="{E441FEAB-F123-449B-80B9-2C2578562670}" dt="2024-10-27T11:44:46.558" v="1" actId="20577"/>
        <pc:sldMkLst>
          <pc:docMk/>
          <pc:sldMk cId="0" sldId="278"/>
        </pc:sldMkLst>
        <pc:spChg chg="mod">
          <ac:chgData name="Seppänen Arttu" userId="bba86c74-9164-4be4-8c4f-3cd3a216c457" providerId="ADAL" clId="{E441FEAB-F123-449B-80B9-2C2578562670}" dt="2024-10-27T11:44:46.558" v="1" actId="20577"/>
          <ac:spMkLst>
            <pc:docMk/>
            <pc:sldMk cId="0" sldId="278"/>
            <ac:spMk id="445" creationId="{00000000-0000-0000-0000-000000000000}"/>
          </ac:spMkLst>
        </pc:spChg>
      </pc:sldChg>
      <pc:sldChg chg="add">
        <pc:chgData name="Seppänen Arttu" userId="bba86c74-9164-4be4-8c4f-3cd3a216c457" providerId="ADAL" clId="{E441FEAB-F123-449B-80B9-2C2578562670}" dt="2024-10-27T11:45:02.936" v="2"/>
        <pc:sldMkLst>
          <pc:docMk/>
          <pc:sldMk cId="0"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b324c477a0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b324c477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b324c477a0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g2b324c477a0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Antakaa omia esimerkkejä!</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Jack of All Trades = Tuotantotalous on laaja-alaista osaamista kaikessa.</a:t>
            </a:r>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Tuotantotalous tarjoaa mahdollisuuden toimia millä tahansa alalla. Antaa loistavat mahdollisuudet seurata juuri </a:t>
            </a:r>
            <a:r>
              <a:rPr lang="sv" sz="1200" b="1" i="0" u="none" strike="noStrike" cap="none">
                <a:solidFill>
                  <a:schemeClr val="dk1"/>
                </a:solidFill>
                <a:latin typeface="Calibri"/>
                <a:ea typeface="Calibri"/>
                <a:cs typeface="Calibri"/>
                <a:sym typeface="Calibri"/>
              </a:rPr>
              <a:t>omia kiinnostuksen</a:t>
            </a:r>
            <a:r>
              <a:rPr lang="sv" sz="1200" b="0" i="0" u="none" strike="noStrike" cap="none">
                <a:solidFill>
                  <a:schemeClr val="dk1"/>
                </a:solidFill>
                <a:latin typeface="Calibri"/>
                <a:ea typeface="Calibri"/>
                <a:cs typeface="Calibri"/>
                <a:sym typeface="Calibri"/>
              </a:rPr>
              <a:t> kohteita. </a:t>
            </a:r>
            <a:endParaRPr/>
          </a:p>
          <a:p>
            <a:pPr marL="0" marR="0" lvl="0" indent="0" algn="l" rtl="0">
              <a:lnSpc>
                <a:spcPct val="100000"/>
              </a:lnSpc>
              <a:spcBef>
                <a:spcPts val="0"/>
              </a:spcBef>
              <a:spcAft>
                <a:spcPts val="0"/>
              </a:spcAft>
              <a:buSzPts val="1400"/>
              <a:buNone/>
            </a:pPr>
            <a:r>
              <a:rPr lang="sv" sz="1200" b="1" i="0" u="none" strike="noStrike" cap="none">
                <a:solidFill>
                  <a:schemeClr val="dk1"/>
                </a:solidFill>
                <a:latin typeface="Calibri"/>
                <a:ea typeface="Calibri"/>
                <a:cs typeface="Calibri"/>
                <a:sym typeface="Calibri"/>
              </a:rPr>
              <a:t>Kaikki mitä vain haluaa tehdä, on saavutettavissa.</a:t>
            </a:r>
            <a:endParaRPr b="1"/>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Voi antaa esimerkkejä aina startupeista, juhlien järkkäämiseen ja ihmiskonsultointiin. Kaikkea pääsee tekemään jo opiskeluaikana.</a:t>
            </a:r>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Voi vertailla myös vähän, että miten eroaa muista talouden lajeista (kansantalous yms.) tai miten kokoaa ne eri lajit yhteen.</a:t>
            </a:r>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Tutalaisilla kokonaiskuva!</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Aaltoon otetaan sisään n.</a:t>
            </a:r>
            <a:r>
              <a:rPr lang="sv" sz="1200" b="1" i="0" u="none" strike="noStrike" cap="none">
                <a:solidFill>
                  <a:schemeClr val="dk1"/>
                </a:solidFill>
                <a:latin typeface="Calibri"/>
                <a:ea typeface="Calibri"/>
                <a:cs typeface="Calibri"/>
                <a:sym typeface="Calibri"/>
              </a:rPr>
              <a:t> </a:t>
            </a:r>
            <a:r>
              <a:rPr lang="sv" sz="1200" b="1">
                <a:solidFill>
                  <a:schemeClr val="dk1"/>
                </a:solidFill>
                <a:latin typeface="Calibri"/>
                <a:ea typeface="Calibri"/>
                <a:cs typeface="Calibri"/>
                <a:sym typeface="Calibri"/>
              </a:rPr>
              <a:t>60</a:t>
            </a:r>
            <a:r>
              <a:rPr lang="sv" sz="1200" b="1" i="0" u="none" strike="noStrike" cap="none">
                <a:solidFill>
                  <a:schemeClr val="dk1"/>
                </a:solidFill>
                <a:latin typeface="Calibri"/>
                <a:ea typeface="Calibri"/>
                <a:cs typeface="Calibri"/>
                <a:sym typeface="Calibri"/>
              </a:rPr>
              <a:t> opiskelijaa vuodessa</a:t>
            </a:r>
            <a:r>
              <a:rPr lang="sv" sz="1200" b="0" i="0" u="none" strike="noStrike" cap="none">
                <a:solidFill>
                  <a:schemeClr val="dk1"/>
                </a:solidFill>
                <a:latin typeface="Calibri"/>
                <a:ea typeface="Calibri"/>
                <a:cs typeface="Calibri"/>
                <a:sym typeface="Calibri"/>
              </a:rPr>
              <a:t>, porukka tiivis ja </a:t>
            </a:r>
            <a:r>
              <a:rPr lang="sv" sz="1200" b="1" i="0" u="none" strike="noStrike" cap="none">
                <a:solidFill>
                  <a:schemeClr val="dk1"/>
                </a:solidFill>
                <a:latin typeface="Calibri"/>
                <a:ea typeface="Calibri"/>
                <a:cs typeface="Calibri"/>
                <a:sym typeface="Calibri"/>
              </a:rPr>
              <a:t>kaikki tuntee toisensa</a:t>
            </a:r>
            <a:r>
              <a:rPr lang="sv" sz="1200" b="0" i="0" u="none" strike="noStrike" cap="none">
                <a:solidFill>
                  <a:schemeClr val="dk1"/>
                </a:solidFill>
                <a:latin typeface="Calibri"/>
                <a:ea typeface="Calibri"/>
                <a:cs typeface="Calibri"/>
                <a:sym typeface="Calibri"/>
              </a:rPr>
              <a:t>. Aloittavia vähän verrattuna muihin aloihin. </a:t>
            </a:r>
            <a:r>
              <a:rPr lang="sv" sz="1200" b="1" i="0" u="none" strike="noStrike" cap="none">
                <a:solidFill>
                  <a:schemeClr val="dk1"/>
                </a:solidFill>
                <a:latin typeface="Calibri"/>
                <a:ea typeface="Calibri"/>
                <a:cs typeface="Calibri"/>
                <a:sym typeface="Calibri"/>
              </a:rPr>
              <a:t>Ei keskinäistä kilpailua!</a:t>
            </a:r>
            <a:endParaRPr b="1"/>
          </a:p>
          <a:p>
            <a:pPr marL="0" marR="0" lvl="0" indent="0" algn="l" rtl="0">
              <a:lnSpc>
                <a:spcPct val="100000"/>
              </a:lnSpc>
              <a:spcBef>
                <a:spcPts val="0"/>
              </a:spcBef>
              <a:spcAft>
                <a:spcPts val="0"/>
              </a:spcAft>
              <a:buSzPts val="1400"/>
              <a:buNone/>
            </a:pPr>
            <a:r>
              <a:rPr lang="sv" sz="1200" b="1" i="0" u="none" strike="noStrike" cap="none">
                <a:solidFill>
                  <a:schemeClr val="dk1"/>
                </a:solidFill>
                <a:latin typeface="Calibri"/>
                <a:ea typeface="Calibri"/>
                <a:cs typeface="Calibri"/>
                <a:sym typeface="Calibri"/>
              </a:rPr>
              <a:t>Vanhempien opiskelijoiden kanssa tulee oltua paljon tekemisis</a:t>
            </a:r>
            <a:r>
              <a:rPr lang="sv" sz="1200" b="0" i="0" u="none" strike="noStrike" cap="none">
                <a:solidFill>
                  <a:schemeClr val="dk1"/>
                </a:solidFill>
                <a:latin typeface="Calibri"/>
                <a:ea typeface="Calibri"/>
                <a:cs typeface="Calibri"/>
                <a:sym typeface="Calibri"/>
              </a:rPr>
              <a:t>sä.</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Tuta on tosi jees ala, jos ei tiedä mitä haluaa tehdä isona.</a:t>
            </a:r>
            <a:endParaRPr sz="1200">
              <a:solidFill>
                <a:schemeClr val="dk1"/>
              </a:solidFill>
              <a:latin typeface="Calibri"/>
              <a:ea typeface="Calibri"/>
              <a:cs typeface="Calibri"/>
              <a:sym typeface="Calibri"/>
            </a:endParaRPr>
          </a:p>
        </p:txBody>
      </p:sp>
      <p:sp>
        <p:nvSpPr>
          <p:cNvPr id="104" name="Google Shape;104;g2b324c477a0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b324c477a0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b324c477a0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Tähän voi antaa esimerkin jostakin ongelmasta, mitä tutalainen voisi työssään ratkoa:</a:t>
            </a:r>
            <a:endParaRPr/>
          </a:p>
          <a:p>
            <a:pPr marL="0" lvl="0" indent="0" algn="l" rtl="0">
              <a:spcBef>
                <a:spcPts val="0"/>
              </a:spcBef>
              <a:spcAft>
                <a:spcPts val="0"/>
              </a:spcAft>
              <a:buNone/>
            </a:pPr>
            <a:r>
              <a:rPr lang="sv"/>
              <a:t> =&gt;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b324c477a0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2b324c477a0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Selitä yliopistosta ja miten tämä kaavio näkyy käytännössä.</a:t>
            </a:r>
            <a:r>
              <a:rPr lang="sv"/>
              <a:t> Liikaa ei kannata takertua vielä tähän, myöhemmin käsitellään tarkemmin.</a:t>
            </a:r>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Synergiaa!</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a:solidFill>
                  <a:schemeClr val="dk1"/>
                </a:solidFill>
                <a:latin typeface="Calibri"/>
                <a:ea typeface="Calibri"/>
                <a:cs typeface="Calibri"/>
                <a:sym typeface="Calibri"/>
              </a:rPr>
              <a:t>Voi mainita tärkeimmäksi alimman rivin, eniten samantyyppistä opiskelua.</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37" name="Google Shape;137;g2b324c477a0_0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b324c477a0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2b324c477a0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Ohjelmat ei pelkästään tutaa</a:t>
            </a:r>
            <a:r>
              <a:rPr lang="sv"/>
              <a:t>, seuraavalla dialla tarkemmin.</a:t>
            </a:r>
            <a:endParaRPr/>
          </a:p>
        </p:txBody>
      </p:sp>
      <p:sp>
        <p:nvSpPr>
          <p:cNvPr id="182" name="Google Shape;182;g2b324c477a0_0_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b324c477a0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2b324c477a0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00"/>
              </a:spcBef>
              <a:spcAft>
                <a:spcPts val="0"/>
              </a:spcAft>
              <a:buClr>
                <a:schemeClr val="dk1"/>
              </a:buClr>
              <a:buSzPts val="1100"/>
              <a:buFont typeface="Arial"/>
              <a:buNone/>
            </a:pPr>
            <a:r>
              <a:rPr lang="sv">
                <a:solidFill>
                  <a:schemeClr val="dk1"/>
                </a:solidFill>
              </a:rPr>
              <a:t>Luentoja, laskareita, ryhmätöitä, omatoimista opiskelua.</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sv">
                <a:solidFill>
                  <a:schemeClr val="dk1"/>
                </a:solidFill>
              </a:rPr>
              <a:t>Esimerkkinä ensimmäisen vuoden kevään viikkoaikataulu.</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sv">
                <a:solidFill>
                  <a:schemeClr val="dk1"/>
                </a:solidFill>
              </a:rPr>
              <a:t>Kestävä arvonluonti =&gt; tutakurssi, esim. minkä projektin teit?</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sv">
                <a:solidFill>
                  <a:schemeClr val="dk1"/>
                </a:solidFill>
              </a:rPr>
              <a:t>Aineen rakenne =&gt; fysiikka, labrat ja tehtäviä</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sv">
                <a:solidFill>
                  <a:schemeClr val="dk1"/>
                </a:solidFill>
              </a:rPr>
              <a:t>Tietokannat =&gt; ohjelmointi, avaamista tietokannoista</a:t>
            </a:r>
            <a:endParaRPr>
              <a:solidFill>
                <a:schemeClr val="dk1"/>
              </a:solidFill>
            </a:endParaRPr>
          </a:p>
          <a:p>
            <a:pPr marL="0" lvl="0" indent="0" algn="l" rtl="0">
              <a:lnSpc>
                <a:spcPct val="100000"/>
              </a:lnSpc>
              <a:spcBef>
                <a:spcPts val="400"/>
              </a:spcBef>
              <a:spcAft>
                <a:spcPts val="0"/>
              </a:spcAft>
              <a:buClr>
                <a:schemeClr val="dk1"/>
              </a:buClr>
              <a:buSzPts val="1100"/>
              <a:buFont typeface="Arial"/>
              <a:buNone/>
            </a:pPr>
            <a:r>
              <a:rPr lang="sv">
                <a:solidFill>
                  <a:schemeClr val="dk1"/>
                </a:solidFill>
              </a:rPr>
              <a:t>Operaatioiden johtaminen =&gt; tuta, kerro muoviautoprojektista</a:t>
            </a:r>
            <a:endParaRPr>
              <a:solidFill>
                <a:schemeClr val="dk1"/>
              </a:solidFill>
            </a:endParaRPr>
          </a:p>
          <a:p>
            <a:pPr marL="342900" lvl="0" indent="-241300" algn="l" rtl="0">
              <a:lnSpc>
                <a:spcPct val="100000"/>
              </a:lnSpc>
              <a:spcBef>
                <a:spcPts val="400"/>
              </a:spcBef>
              <a:spcAft>
                <a:spcPts val="0"/>
              </a:spcAft>
              <a:buClr>
                <a:schemeClr val="dk1"/>
              </a:buClr>
              <a:buSzPts val="1600"/>
              <a:buFont typeface="Arial"/>
              <a:buNone/>
            </a:pPr>
            <a:endParaRPr>
              <a:solidFill>
                <a:schemeClr val="dk1"/>
              </a:solidFill>
            </a:endParaRPr>
          </a:p>
          <a:p>
            <a:pPr marL="0" lvl="0" indent="0" algn="l" rtl="0">
              <a:lnSpc>
                <a:spcPct val="100000"/>
              </a:lnSpc>
              <a:spcBef>
                <a:spcPts val="400"/>
              </a:spcBef>
              <a:spcAft>
                <a:spcPts val="0"/>
              </a:spcAft>
              <a:buSzPts val="1100"/>
              <a:buNone/>
            </a:pPr>
            <a:r>
              <a:rPr lang="sv">
                <a:solidFill>
                  <a:schemeClr val="dk1"/>
                </a:solidFill>
              </a:rPr>
              <a:t>MAININTA että itse päättää opintojensa tahdin</a:t>
            </a:r>
            <a:endParaRPr sz="1200">
              <a:solidFill>
                <a:schemeClr val="dk1"/>
              </a:solidFill>
              <a:latin typeface="Calibri"/>
              <a:ea typeface="Calibri"/>
              <a:cs typeface="Calibri"/>
              <a:sym typeface="Calibri"/>
            </a:endParaRPr>
          </a:p>
        </p:txBody>
      </p:sp>
      <p:sp>
        <p:nvSpPr>
          <p:cNvPr id="199" name="Google Shape;199;g2b324c477a0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324c477a0_0_1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b324c477a0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b324c477a0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b324c477a0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2b324c477a0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g2b324c477a0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1400"/>
              <a:buFont typeface="Calibri"/>
              <a:buChar char="-"/>
            </a:pPr>
            <a:r>
              <a:rPr lang="sv"/>
              <a:t>Kiinnostus tekniikkaan ja/tai talouteen ja/tai yhteiskuntaan</a:t>
            </a:r>
            <a:endParaRPr/>
          </a:p>
          <a:p>
            <a:pPr marL="171450" lvl="0" indent="-171450" algn="l" rtl="0">
              <a:lnSpc>
                <a:spcPct val="100000"/>
              </a:lnSpc>
              <a:spcBef>
                <a:spcPts val="0"/>
              </a:spcBef>
              <a:spcAft>
                <a:spcPts val="0"/>
              </a:spcAft>
              <a:buSzPts val="1400"/>
              <a:buFont typeface="Calibri"/>
              <a:buChar char="-"/>
            </a:pPr>
            <a:r>
              <a:rPr lang="sv"/>
              <a:t>Itsensä haastaminen ja kunnianhimo, varma työllistyminen</a:t>
            </a:r>
            <a:endParaRPr/>
          </a:p>
          <a:p>
            <a:pPr marL="171450" lvl="0" indent="-171450" algn="l" rtl="0">
              <a:lnSpc>
                <a:spcPct val="100000"/>
              </a:lnSpc>
              <a:spcBef>
                <a:spcPts val="0"/>
              </a:spcBef>
              <a:spcAft>
                <a:spcPts val="0"/>
              </a:spcAft>
              <a:buSzPts val="1400"/>
              <a:buFont typeface="Calibri"/>
              <a:buChar char="-"/>
            </a:pPr>
            <a:r>
              <a:rPr lang="sv"/>
              <a:t>Jos ei tiedä, mitä haluaa tehdä =&gt; erilaisiin toimialoihin ja yrityksiin tutustuminen avaa ovia ja uusia ajatuksia</a:t>
            </a:r>
            <a:endParaRPr/>
          </a:p>
          <a:p>
            <a:pPr marL="171450" lvl="0" indent="-171450" algn="l" rtl="0">
              <a:lnSpc>
                <a:spcPct val="100000"/>
              </a:lnSpc>
              <a:spcBef>
                <a:spcPts val="0"/>
              </a:spcBef>
              <a:spcAft>
                <a:spcPts val="0"/>
              </a:spcAft>
              <a:buSzPts val="1400"/>
              <a:buFont typeface="Calibri"/>
              <a:buChar char="-"/>
            </a:pPr>
            <a:r>
              <a:rPr lang="sv"/>
              <a:t>Yhteisössä todella erilaisia ihmisiä, tavoitteita ja urapolkuja</a:t>
            </a:r>
            <a:endParaRPr/>
          </a:p>
        </p:txBody>
      </p:sp>
      <p:sp>
        <p:nvSpPr>
          <p:cNvPr id="230" name="Google Shape;230;g2b324c477a0_0_1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sv"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b324c477a0_0_1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
              <a:t>Kaikki yliopistot missä on mahdollista opiskella Tuotantotaloutta:</a:t>
            </a:r>
            <a:endParaRPr/>
          </a:p>
          <a:p>
            <a:pPr marL="0" lvl="0" indent="0" algn="l" rtl="0">
              <a:lnSpc>
                <a:spcPct val="100000"/>
              </a:lnSpc>
              <a:spcBef>
                <a:spcPts val="0"/>
              </a:spcBef>
              <a:spcAft>
                <a:spcPts val="0"/>
              </a:spcAft>
              <a:buSzPts val="1100"/>
              <a:buNone/>
            </a:pPr>
            <a:r>
              <a:rPr lang="sv"/>
              <a:t>Oulu</a:t>
            </a:r>
            <a:endParaRPr/>
          </a:p>
          <a:p>
            <a:pPr marL="0" lvl="0" indent="0" algn="l" rtl="0">
              <a:lnSpc>
                <a:spcPct val="100000"/>
              </a:lnSpc>
              <a:spcBef>
                <a:spcPts val="0"/>
              </a:spcBef>
              <a:spcAft>
                <a:spcPts val="0"/>
              </a:spcAft>
              <a:buSzPts val="1100"/>
              <a:buNone/>
            </a:pPr>
            <a:r>
              <a:rPr lang="sv"/>
              <a:t>Aalto, Espoo</a:t>
            </a:r>
            <a:endParaRPr/>
          </a:p>
          <a:p>
            <a:pPr marL="0" lvl="0" indent="0" algn="l" rtl="0">
              <a:lnSpc>
                <a:spcPct val="100000"/>
              </a:lnSpc>
              <a:spcBef>
                <a:spcPts val="0"/>
              </a:spcBef>
              <a:spcAft>
                <a:spcPts val="0"/>
              </a:spcAft>
              <a:buSzPts val="1100"/>
              <a:buNone/>
            </a:pPr>
            <a:r>
              <a:rPr lang="sv"/>
              <a:t>Vaasa</a:t>
            </a:r>
            <a:endParaRPr/>
          </a:p>
          <a:p>
            <a:pPr marL="0" lvl="0" indent="0" algn="l" rtl="0">
              <a:lnSpc>
                <a:spcPct val="100000"/>
              </a:lnSpc>
              <a:spcBef>
                <a:spcPts val="0"/>
              </a:spcBef>
              <a:spcAft>
                <a:spcPts val="0"/>
              </a:spcAft>
              <a:buSzPts val="1100"/>
              <a:buNone/>
            </a:pPr>
            <a:r>
              <a:rPr lang="sv"/>
              <a:t>Tampere</a:t>
            </a:r>
            <a:endParaRPr/>
          </a:p>
          <a:p>
            <a:pPr marL="0" lvl="0" indent="0" algn="l" rtl="0">
              <a:lnSpc>
                <a:spcPct val="100000"/>
              </a:lnSpc>
              <a:spcBef>
                <a:spcPts val="0"/>
              </a:spcBef>
              <a:spcAft>
                <a:spcPts val="0"/>
              </a:spcAft>
              <a:buSzPts val="1100"/>
              <a:buNone/>
            </a:pPr>
            <a:r>
              <a:rPr lang="sv"/>
              <a:t>LUT, Lappeenranta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sv"/>
              <a:t>Lisänä Aallossa on informaatioverkostot, joka on samantyyppinen ala kuin tuta sekä Tampereella tietojohtaminen.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sv"/>
              <a:t>Muita teknillisiä aloja on mahdollista opiskella myös Turussa ja Jyväskylässä.</a:t>
            </a:r>
            <a:endParaRPr/>
          </a:p>
        </p:txBody>
      </p:sp>
      <p:sp>
        <p:nvSpPr>
          <p:cNvPr id="251" name="Google Shape;251;g2b324c477a0_0_14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b324c477a0_0_1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g2b324c477a0_0_1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sv">
                <a:solidFill>
                  <a:schemeClr val="dk1"/>
                </a:solidFill>
              </a:rPr>
              <a:t>Aallon tuta erikoistuu ehkä enemmän yritystoimintaan kuin muut tutat -&gt; tuotantolaitoksiin.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sv">
                <a:solidFill>
                  <a:schemeClr val="dk1"/>
                </a:solidFill>
              </a:rPr>
              <a:t>Koska:</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sv">
                <a:solidFill>
                  <a:schemeClr val="dk1"/>
                </a:solidFill>
              </a:rPr>
              <a:t>prodeko tehnyt töitä yhteyksien eteen</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sv">
                <a:solidFill>
                  <a:schemeClr val="dk1"/>
                </a:solidFill>
              </a:rPr>
              <a:t>paljon alumneja, jotka ovat kiinnostuneita ⇔ prodeko on kiinnostunut yrityksien yhteistöistä</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sv">
                <a:solidFill>
                  <a:schemeClr val="dk1"/>
                </a:solidFill>
              </a:rPr>
              <a:t>pääkonttorit lähellä, sijainti mahdollistaa esim. excut</a:t>
            </a:r>
            <a:endParaRPr/>
          </a:p>
        </p:txBody>
      </p:sp>
      <p:sp>
        <p:nvSpPr>
          <p:cNvPr id="264" name="Google Shape;264;g2b324c477a0_0_1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b324c477a0_0_1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g2b324c477a0_0_1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Yhdistettynä tekniikkaa ja taloutta sekä ihmisläheisyyttä.</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Tuta avaa mahdollisuuksia melkein kaikille toimialoille.</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Kertokaa mitä kaikkea pääsee tekemään ja kuinka opiskeluaikana pääsee jo kokeilemaan kaikkea.</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Tähän kohtaan on myös mahdollista kertoa kuuluisista alumneista jos esim. joku kysyy.</a:t>
            </a:r>
            <a:endParaRPr/>
          </a:p>
        </p:txBody>
      </p:sp>
      <p:sp>
        <p:nvSpPr>
          <p:cNvPr id="291" name="Google Shape;291;g2b324c477a0_0_1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b4fb9e5da4_1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2b4fb9e5da4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Yrityksiä missä prodekolaisia johdossa, prodekon perustamia ja prodeko network</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b324c477a0_0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g2b324c477a0_0_2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Aalto tukee vaihto-opiskelua rahallisesti ja Aallon yhteistyöyliopistojen kautta helppo päästä vaihtoon.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ESTIEM: Erilaisia tapahtumia aina yritysvierailuista, alppimatkoihin ja Oktoberfesteihin.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Tutan vuosittainen matka (”ulkomaan puolipitkä”) johonkin kiinnostavaan kohteeseen. On oltu mm. Tel Avivissa, Israelissa, Barcelonassa, Espanjassa ja Lontoossa.</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Alayhdistyksiä on yhteensä 134 (6.10.2022) esim.</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Jalkapalloa</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Laskettelua</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Koripalloa</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Kahvikerho</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Kiipeily</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Kuoro</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Näyttely</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19" name="Google Shape;319;g2b324c477a0_0_2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2b4fb9e5da4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2b4fb9e5da4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(Lisää omia esimerkkejä)</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2b324c477a0_0_2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g2b324c477a0_0_2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Näillä slaideilla kertokaa kaikkea mitä mieleen tulee opiskelijaelämästä ja tapahtumista.</a:t>
            </a:r>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Esim. sitsit, urheilu, PORA yms.</a:t>
            </a:r>
            <a:endParaRPr/>
          </a:p>
        </p:txBody>
      </p:sp>
      <p:sp>
        <p:nvSpPr>
          <p:cNvPr id="348" name="Google Shape;348;g2b324c477a0_0_2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2b324c477a0_0_2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g2b324c477a0_0_2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Aalto tukee vaihto-opiskelua rahallisesti ja Aallon yhteistyöyliopistojen kautta helppo päästä vaihtoon.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ESTIEM: Erilaisia tapahtumia aina yritysvierailuista, alppimatkoihin ja Oktoberfesteihin.</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Tutan vuosittainen matka (”ulkomaan puolipitkä”) johonkin kiinnostavaan kohteeseen. </a:t>
            </a:r>
            <a:r>
              <a:rPr lang="sv"/>
              <a:t>2018 Lontoo, 2017(?)</a:t>
            </a:r>
            <a:r>
              <a:rPr lang="sv" sz="1200" b="0" i="0" u="none" strike="noStrike" cap="none">
                <a:solidFill>
                  <a:schemeClr val="dk1"/>
                </a:solidFill>
                <a:latin typeface="Calibri"/>
                <a:ea typeface="Calibri"/>
                <a:cs typeface="Calibri"/>
                <a:sym typeface="Calibri"/>
              </a:rPr>
              <a:t> oltiin Tel Avivissa, Israelissa ja edellisenä vuonna Barcelonassa, Espanjassa.</a:t>
            </a:r>
            <a:endParaRPr/>
          </a:p>
        </p:txBody>
      </p:sp>
      <p:sp>
        <p:nvSpPr>
          <p:cNvPr id="360" name="Google Shape;360;g2b324c477a0_0_2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b324c477a0_0_2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g2b324c477a0_0_2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Hakija voi todistusvalinnassa tulla valituksi mihin tahansa toivomaansa DIA-hakukohteeseen, mikäli täyttää </a:t>
            </a:r>
            <a:r>
              <a:rPr lang="sv"/>
              <a:t>jonkin sen kynnysehdoista.</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Hakija voi tulla todistusvalinnassa valituksi esimerkiksi kuudennen hakutoiveen kohteeseen</a:t>
            </a:r>
            <a:r>
              <a:rPr lang="sv"/>
              <a:t>, mikäli ylemmistä hakutoiveista ei saa paikkaa.</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sv"/>
              <a:t>Hakija</a:t>
            </a:r>
            <a:r>
              <a:rPr lang="sv" sz="1200" b="0" i="0" u="none" strike="noStrike" cap="none">
                <a:solidFill>
                  <a:schemeClr val="dk1"/>
                </a:solidFill>
                <a:latin typeface="Calibri"/>
                <a:ea typeface="Calibri"/>
                <a:cs typeface="Calibri"/>
                <a:sym typeface="Calibri"/>
              </a:rPr>
              <a:t> saa todistusvalinnan tulokset ennen valintakoetta. Mikäli hänelle tarjotaan todistusvalinnassa opiskelupaikkaa, hän voi päättää, ottaako </a:t>
            </a:r>
            <a:r>
              <a:rPr lang="sv"/>
              <a:t>vastaan tarjotun</a:t>
            </a:r>
            <a:r>
              <a:rPr lang="sv" sz="1200" b="0" i="0" u="none" strike="noStrike" cap="none">
                <a:solidFill>
                  <a:schemeClr val="dk1"/>
                </a:solidFill>
                <a:latin typeface="Calibri"/>
                <a:ea typeface="Calibri"/>
                <a:cs typeface="Calibri"/>
                <a:sym typeface="Calibri"/>
              </a:rPr>
              <a:t> opiskelupaikan vai haluaako yrittää valintakokeen kautta tavoitella ylemmän hakutoiveen paikkaa.</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Valintakokeeseen osallistuminen ei vie hakijalta mahdollisuutta todistusvalinnassa tarjottuun opiskelupaikkaan, ellei hän tule valituksi ylempään hakutoiveeseen valintakokeen kautta. Mikäli hakija ei tule valintakokeella hyväksytyksi ylempään hakutoiveeseen, hän voi ottaa vastaan todistusvalinnassa tarjotun opiskelupaikan.</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sv" sz="1200" b="1" i="0" u="none" strike="noStrike" cap="none">
                <a:solidFill>
                  <a:schemeClr val="dk1"/>
                </a:solidFill>
                <a:latin typeface="Calibri"/>
                <a:ea typeface="Calibri"/>
                <a:cs typeface="Calibri"/>
                <a:sym typeface="Calibri"/>
              </a:rPr>
              <a:t>Kaksi eri valintaväylää: todistusvalinta ja koepistevalinta.</a:t>
            </a:r>
            <a:endParaRPr/>
          </a:p>
          <a:p>
            <a:pPr marL="457200" marR="0" lvl="0" indent="-228600" algn="l" rtl="0">
              <a:lnSpc>
                <a:spcPct val="100000"/>
              </a:lnSpc>
              <a:spcBef>
                <a:spcPts val="0"/>
              </a:spcBef>
              <a:spcAft>
                <a:spcPts val="0"/>
              </a:spcAft>
              <a:buSzPts val="1400"/>
              <a:buNone/>
            </a:pPr>
            <a:r>
              <a:rPr lang="sv" b="1"/>
              <a:t>HUOM VANHOILLE MOUHOILLE: </a:t>
            </a:r>
            <a:r>
              <a:rPr lang="sv" b="1" u="sng"/>
              <a:t>YHTEISPISTEVALINTAA EI OLE</a:t>
            </a: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Valintakoe säilyy 2019 uudistusten mukaisesti.</a:t>
            </a: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Valintakokeella valitaan hakukohdekohtaisesti 20% hakijoista.</a:t>
            </a:r>
            <a:endParaRPr sz="1200" b="0" i="0" u="none" strike="noStrike" cap="non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376" name="Google Shape;376;g2b324c477a0_0_2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2b324c477a0_0_2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g2b324c477a0_0_2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sv"/>
              <a:t>VASTAUS KYSYMYKSEEN “voinko minä päästä” ON AINA </a:t>
            </a:r>
            <a:r>
              <a:rPr lang="sv" u="sng"/>
              <a:t>KYLLÄ!</a:t>
            </a:r>
            <a:endParaRPr/>
          </a:p>
          <a:p>
            <a:pPr marL="457200" marR="0" lvl="0" indent="-228600" algn="l" rtl="0">
              <a:lnSpc>
                <a:spcPct val="100000"/>
              </a:lnSpc>
              <a:spcBef>
                <a:spcPts val="0"/>
              </a:spcBef>
              <a:spcAft>
                <a:spcPts val="0"/>
              </a:spcAft>
              <a:buSzPts val="1400"/>
              <a:buNone/>
            </a:pPr>
            <a:endParaRPr u="sng"/>
          </a:p>
          <a:p>
            <a:pPr marL="457200" marR="0" lvl="0" indent="-228600" algn="l" rtl="0">
              <a:lnSpc>
                <a:spcPct val="100000"/>
              </a:lnSpc>
              <a:spcBef>
                <a:spcPts val="0"/>
              </a:spcBef>
              <a:spcAft>
                <a:spcPts val="0"/>
              </a:spcAft>
              <a:buSzPts val="1400"/>
              <a:buNone/>
            </a:pPr>
            <a:r>
              <a:rPr lang="sv" u="sng"/>
              <a:t>Älä ikinä sano kenellekkään että et voi päästä!</a:t>
            </a:r>
            <a:endParaRPr/>
          </a:p>
          <a:p>
            <a:pPr marL="457200" marR="0" lvl="0" indent="-228600" algn="l" rtl="0">
              <a:lnSpc>
                <a:spcPct val="100000"/>
              </a:lnSpc>
              <a:spcBef>
                <a:spcPts val="0"/>
              </a:spcBef>
              <a:spcAft>
                <a:spcPts val="0"/>
              </a:spcAft>
              <a:buSzPts val="1400"/>
              <a:buNone/>
            </a:pPr>
            <a:endParaRPr u="sng"/>
          </a:p>
          <a:p>
            <a:pPr marL="457200" marR="0" lvl="0" indent="-228600" algn="l" rtl="0">
              <a:lnSpc>
                <a:spcPct val="100000"/>
              </a:lnSpc>
              <a:spcBef>
                <a:spcPts val="0"/>
              </a:spcBef>
              <a:spcAft>
                <a:spcPts val="0"/>
              </a:spcAft>
              <a:buSzPts val="1400"/>
              <a:buNone/>
            </a:pPr>
            <a:r>
              <a:rPr lang="sv" u="none"/>
              <a:t>Kovalla duunilla voi päästä kuka vaan!</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sv"/>
              <a:t>Kynnysehto matematiikan L AALLON TUTALLA, muualla erit</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sv"/>
              <a:t>Tasapistesääntö (jos joku kysyy): pitkä kieli/toinen kotimainen kieli ja arvonta kun tasan</a:t>
            </a:r>
            <a:endParaRPr/>
          </a:p>
          <a:p>
            <a:pPr marL="0" lvl="0" indent="0" algn="l" rtl="0">
              <a:lnSpc>
                <a:spcPct val="100000"/>
              </a:lnSpc>
              <a:spcBef>
                <a:spcPts val="0"/>
              </a:spcBef>
              <a:spcAft>
                <a:spcPts val="0"/>
              </a:spcAft>
              <a:buClr>
                <a:schemeClr val="dk1"/>
              </a:buClr>
              <a:buSzPts val="1100"/>
              <a:buFont typeface="Arial"/>
              <a:buNone/>
            </a:pPr>
            <a:endParaRPr/>
          </a:p>
        </p:txBody>
      </p:sp>
      <p:sp>
        <p:nvSpPr>
          <p:cNvPr id="396" name="Google Shape;396;g2b324c477a0_0_2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2b324c477a0_0_2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Clr>
                <a:schemeClr val="dk1"/>
              </a:buClr>
              <a:buSzPts val="1400"/>
              <a:buFont typeface="Arial"/>
              <a:buNone/>
            </a:pPr>
            <a:r>
              <a:rPr lang="sv" b="1">
                <a:solidFill>
                  <a:schemeClr val="dk1"/>
                </a:solidFill>
              </a:rPr>
              <a:t>Kokeesta:</a:t>
            </a:r>
            <a:endParaRPr>
              <a:solidFill>
                <a:schemeClr val="dk1"/>
              </a:solidFill>
            </a:endParaRPr>
          </a:p>
          <a:p>
            <a:pPr marL="285750" lvl="0" indent="-285750" algn="l" rtl="0">
              <a:lnSpc>
                <a:spcPct val="100000"/>
              </a:lnSpc>
              <a:spcBef>
                <a:spcPts val="0"/>
              </a:spcBef>
              <a:spcAft>
                <a:spcPts val="0"/>
              </a:spcAft>
              <a:buClr>
                <a:schemeClr val="dk1"/>
              </a:buClr>
              <a:buSzPts val="1400"/>
              <a:buChar char="•"/>
            </a:pPr>
            <a:r>
              <a:rPr lang="sv">
                <a:solidFill>
                  <a:schemeClr val="dk1"/>
                </a:solidFill>
              </a:rPr>
              <a:t>Kaikille pakollinen matematiikan osio (3 tehtävää)</a:t>
            </a:r>
            <a:endParaRPr>
              <a:solidFill>
                <a:schemeClr val="dk1"/>
              </a:solidFill>
            </a:endParaRPr>
          </a:p>
          <a:p>
            <a:pPr marL="285750" lvl="0" indent="-285750" algn="l" rtl="0">
              <a:lnSpc>
                <a:spcPct val="100000"/>
              </a:lnSpc>
              <a:spcBef>
                <a:spcPts val="0"/>
              </a:spcBef>
              <a:spcAft>
                <a:spcPts val="0"/>
              </a:spcAft>
              <a:buClr>
                <a:schemeClr val="dk1"/>
              </a:buClr>
              <a:buSzPts val="1400"/>
              <a:buChar char="•"/>
            </a:pPr>
            <a:r>
              <a:rPr lang="sv">
                <a:solidFill>
                  <a:schemeClr val="dk1"/>
                </a:solidFill>
              </a:rPr>
              <a:t>Valinnaisista tehtävistä koostuva osio, josta hakija voi valita enintään 3 tehtävää:</a:t>
            </a:r>
            <a:endParaRPr>
              <a:solidFill>
                <a:schemeClr val="dk1"/>
              </a:solidFill>
            </a:endParaRPr>
          </a:p>
          <a:p>
            <a:pPr marL="1200150" lvl="1" indent="-285750" algn="l" rtl="0">
              <a:lnSpc>
                <a:spcPct val="100000"/>
              </a:lnSpc>
              <a:spcBef>
                <a:spcPts val="0"/>
              </a:spcBef>
              <a:spcAft>
                <a:spcPts val="0"/>
              </a:spcAft>
              <a:buClr>
                <a:schemeClr val="dk1"/>
              </a:buClr>
              <a:buSzPts val="1400"/>
              <a:buChar char="•"/>
            </a:pPr>
            <a:r>
              <a:rPr lang="sv">
                <a:solidFill>
                  <a:schemeClr val="dk1"/>
                </a:solidFill>
              </a:rPr>
              <a:t>fysiikka (2 tehtävää)</a:t>
            </a:r>
            <a:endParaRPr>
              <a:solidFill>
                <a:schemeClr val="dk1"/>
              </a:solidFill>
            </a:endParaRPr>
          </a:p>
          <a:p>
            <a:pPr marL="1200150" lvl="1" indent="-285750" algn="l" rtl="0">
              <a:lnSpc>
                <a:spcPct val="100000"/>
              </a:lnSpc>
              <a:spcBef>
                <a:spcPts val="0"/>
              </a:spcBef>
              <a:spcAft>
                <a:spcPts val="0"/>
              </a:spcAft>
              <a:buClr>
                <a:schemeClr val="dk1"/>
              </a:buClr>
              <a:buSzPts val="1400"/>
              <a:buChar char="•"/>
            </a:pPr>
            <a:r>
              <a:rPr lang="sv">
                <a:solidFill>
                  <a:schemeClr val="dk1"/>
                </a:solidFill>
              </a:rPr>
              <a:t>kemia (2 tehtävää)</a:t>
            </a:r>
            <a:endParaRPr>
              <a:solidFill>
                <a:schemeClr val="dk1"/>
              </a:solidFill>
            </a:endParaRPr>
          </a:p>
          <a:p>
            <a:pPr marL="1200150" lvl="1" indent="-285750" algn="l" rtl="0">
              <a:lnSpc>
                <a:spcPct val="100000"/>
              </a:lnSpc>
              <a:spcBef>
                <a:spcPts val="0"/>
              </a:spcBef>
              <a:spcAft>
                <a:spcPts val="0"/>
              </a:spcAft>
              <a:buClr>
                <a:schemeClr val="dk1"/>
              </a:buClr>
              <a:buSzPts val="1400"/>
              <a:buChar char="•"/>
            </a:pPr>
            <a:r>
              <a:rPr lang="sv">
                <a:solidFill>
                  <a:schemeClr val="dk1"/>
                </a:solidFill>
              </a:rPr>
              <a:t>tekniikan alan luovaa ongelmanratkaisutaitoa mittaava osio (2 tehtävää)</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sv">
                <a:solidFill>
                  <a:schemeClr val="dk1"/>
                </a:solidFill>
              </a:rPr>
              <a:t>Kokeen voi siis tehdä ilman osaamista fysiikasta/kemiasta!</a:t>
            </a:r>
            <a:endParaRPr>
              <a:solidFill>
                <a:schemeClr val="dk1"/>
              </a:solidFill>
            </a:endParaRPr>
          </a:p>
          <a:p>
            <a:pPr marL="0" lvl="0" indent="0" algn="l" rtl="0">
              <a:lnSpc>
                <a:spcPct val="100000"/>
              </a:lnSpc>
              <a:spcBef>
                <a:spcPts val="0"/>
              </a:spcBef>
              <a:spcAft>
                <a:spcPts val="0"/>
              </a:spcAft>
              <a:buSzPts val="1100"/>
              <a:buNone/>
            </a:pPr>
            <a:r>
              <a:rPr lang="sv">
                <a:solidFill>
                  <a:schemeClr val="dk1"/>
                </a:solidFill>
              </a:rPr>
              <a:t>Maksimipisteet 36p. Koe kestää 4h.</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SzPts val="1100"/>
              <a:buNone/>
            </a:pPr>
            <a:r>
              <a:rPr lang="sv">
                <a:solidFill>
                  <a:schemeClr val="dk1"/>
                </a:solidFill>
              </a:rPr>
              <a:t>Linkki pääsykokeeseen 2022</a:t>
            </a:r>
            <a:endParaRPr>
              <a:solidFill>
                <a:schemeClr val="dk1"/>
              </a:solidFill>
            </a:endParaRPr>
          </a:p>
        </p:txBody>
      </p:sp>
      <p:sp>
        <p:nvSpPr>
          <p:cNvPr id="404" name="Google Shape;404;g2b324c477a0_0_28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b324c477a0_0_2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g2b324c477a0_0_2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Muistakaa selventää taulukkoa kunnolla!</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b="0" i="0" u="none" strike="noStrike" cap="none">
                <a:solidFill>
                  <a:schemeClr val="dk1"/>
                </a:solidFill>
                <a:latin typeface="Calibri"/>
                <a:ea typeface="Calibri"/>
                <a:cs typeface="Calibri"/>
                <a:sym typeface="Calibri"/>
              </a:rPr>
              <a:t>Ei tarvitse olla supernero päästäkseen, kunhan vaan jaksaa lukea. Pisterajat </a:t>
            </a:r>
            <a:r>
              <a:rPr lang="sv" sz="1200">
                <a:solidFill>
                  <a:schemeClr val="dk1"/>
                </a:solidFill>
                <a:latin typeface="Calibri"/>
                <a:ea typeface="Calibri"/>
                <a:cs typeface="Calibri"/>
                <a:sym typeface="Calibri"/>
              </a:rPr>
              <a:t>muuttuvat joka vuosi, omalla ajalla voi tutkia paremmin</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a:solidFill>
                  <a:schemeClr val="dk1"/>
                </a:solidFill>
                <a:latin typeface="Calibri"/>
                <a:ea typeface="Calibri"/>
                <a:cs typeface="Calibri"/>
                <a:sym typeface="Calibri"/>
              </a:rPr>
              <a:t>Informaatioverkostot puuttuu taulukosta. Todistusvalinnassa (51%) otetaan huomioon 5 ainetta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a:solidFill>
                  <a:schemeClr val="dk1"/>
                </a:solidFill>
                <a:latin typeface="Calibri"/>
                <a:ea typeface="Calibri"/>
                <a:cs typeface="Calibri"/>
                <a:sym typeface="Calibri"/>
              </a:rPr>
              <a:t>(Äidinkieli, pitkä matematiikka, pitkä kieli, kaksi reaalia (kieli/matemaattinen/aine)</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sz="1200">
                <a:solidFill>
                  <a:schemeClr val="dk1"/>
                </a:solidFill>
                <a:latin typeface="Calibri"/>
                <a:ea typeface="Calibri"/>
                <a:cs typeface="Calibri"/>
                <a:sym typeface="Calibri"/>
              </a:rPr>
              <a:t>ja pääsykokeessa vain matematiikka ja ongelmanratkaisu (max 30p).</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sv"/>
              <a:t>Arkkitehtuurin aloilla on erilaiset valintakokeet (Arkkitehtuurin maksimipisteet 360/180).</a:t>
            </a:r>
            <a:endParaRPr/>
          </a:p>
          <a:p>
            <a:pPr marL="0" marR="0" lvl="0" indent="0" algn="l" rtl="0">
              <a:lnSpc>
                <a:spcPct val="100000"/>
              </a:lnSpc>
              <a:spcBef>
                <a:spcPts val="0"/>
              </a:spcBef>
              <a:spcAft>
                <a:spcPts val="0"/>
              </a:spcAft>
              <a:buSzPts val="1400"/>
              <a:buNone/>
            </a:pPr>
            <a:r>
              <a:rPr lang="sv"/>
              <a:t>Enää ei ole yhteispisteillä hakua muille kuin arkkitehtuurin aloille.</a:t>
            </a:r>
            <a:endParaRPr/>
          </a:p>
          <a:p>
            <a:pPr marL="0" marR="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SzPts val="1400"/>
              <a:buNone/>
            </a:pPr>
            <a:r>
              <a:rPr lang="sv"/>
              <a:t>Hakukohteet päivitetty 6.9.2022</a:t>
            </a:r>
            <a:endParaRPr/>
          </a:p>
        </p:txBody>
      </p:sp>
      <p:sp>
        <p:nvSpPr>
          <p:cNvPr id="411" name="Google Shape;411;g2b324c477a0_0_28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b324c477a0_0_2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TÄMÄ DIA VAIN PÄÄKAUPUNKISEUDUN ULKOPUOLISILLE! DIAN VOI PIILOTTAA!</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Diaa voi käyttää muokattuna jos kokee tarpeeksi.</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Pääkaupunkiseudulle esitettäessä voi kertoa AYY:n ja HOAS:in tarjoavan opiskelijoille sopuhintaista asumista.</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Muualle tarjoavat näiden lisäksi myös eri </a:t>
            </a:r>
            <a:r>
              <a:rPr lang="sv">
                <a:solidFill>
                  <a:schemeClr val="dk1"/>
                </a:solidFill>
              </a:rPr>
              <a:t>osakunnat</a:t>
            </a:r>
            <a:r>
              <a:rPr lang="sv" sz="1200">
                <a:solidFill>
                  <a:schemeClr val="dk1"/>
                </a:solidFill>
                <a:latin typeface="Calibri"/>
                <a:ea typeface="Calibri"/>
                <a:cs typeface="Calibri"/>
                <a:sym typeface="Calibri"/>
              </a:rPr>
              <a:t>.</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Jos hakee asuntoa heti saatuaan tiedon sisäänpääsystä, on asunto plakkarissa opintojen alkaessa.</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sv" sz="1200">
                <a:solidFill>
                  <a:schemeClr val="dk1"/>
                </a:solidFill>
                <a:latin typeface="Calibri"/>
                <a:ea typeface="Calibri"/>
                <a:cs typeface="Calibri"/>
                <a:sym typeface="Calibri"/>
              </a:rPr>
              <a:t>LISÄÄ ULKOPAIKKAKUNTALAISILLE</a:t>
            </a:r>
            <a:endParaRPr>
              <a:solidFill>
                <a:schemeClr val="dk1"/>
              </a:solidFill>
            </a:endParaRPr>
          </a:p>
          <a:p>
            <a:pPr marL="0" lvl="0" indent="0" algn="l" rtl="0">
              <a:lnSpc>
                <a:spcPct val="100000"/>
              </a:lnSpc>
              <a:spcBef>
                <a:spcPts val="0"/>
              </a:spcBef>
              <a:spcAft>
                <a:spcPts val="0"/>
              </a:spcAft>
              <a:buSzPts val="1100"/>
              <a:buNone/>
            </a:pPr>
            <a:r>
              <a:rPr lang="sv" sz="1200">
                <a:solidFill>
                  <a:schemeClr val="dk1"/>
                </a:solidFill>
                <a:latin typeface="Calibri"/>
                <a:ea typeface="Calibri"/>
                <a:cs typeface="Calibri"/>
                <a:sym typeface="Calibri"/>
              </a:rPr>
              <a:t>Ulkopaikkakuntalaisena asunnon saa ennen opintojen alkua!</a:t>
            </a:r>
            <a:endParaRPr>
              <a:solidFill>
                <a:schemeClr val="dk1"/>
              </a:solidFill>
            </a:endParaRPr>
          </a:p>
        </p:txBody>
      </p:sp>
      <p:sp>
        <p:nvSpPr>
          <p:cNvPr id="417" name="Google Shape;417;g2b324c477a0_0_29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2b324c477a0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2b324c477a0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2b324c477a0_0_3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9" name="Google Shape;449;g2b324c477a0_0_3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50" name="Google Shape;450;g2b324c477a0_0_3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2b324c477a0_0_3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5" name="Google Shape;455;g2b324c477a0_0_3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efa7d28d7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efa7d28d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1" y="204787"/>
            <a:ext cx="3008400" cy="8715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2000"/>
              <a:buFont typeface="Raleway"/>
              <a:buNone/>
              <a:defRPr sz="2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3575050" y="204788"/>
            <a:ext cx="5111700" cy="4389900"/>
          </a:xfrm>
          <a:prstGeom prst="rect">
            <a:avLst/>
          </a:prstGeom>
          <a:noFill/>
          <a:ln>
            <a:noFill/>
          </a:ln>
        </p:spPr>
        <p:txBody>
          <a:bodyPr spcFirstLastPara="1" wrap="square" lIns="91425" tIns="45700" rIns="91425" bIns="45700" anchor="t" anchorCtr="0">
            <a:noAutofit/>
          </a:bodyPr>
          <a:lstStyle>
            <a:lvl1pPr marL="457200" marR="0" lvl="0" indent="-391160" algn="l" rtl="0">
              <a:lnSpc>
                <a:spcPct val="100000"/>
              </a:lnSpc>
              <a:spcBef>
                <a:spcPts val="640"/>
              </a:spcBef>
              <a:spcAft>
                <a:spcPts val="0"/>
              </a:spcAft>
              <a:buClr>
                <a:schemeClr val="dk1"/>
              </a:buClr>
              <a:buSzPts val="2560"/>
              <a:buFont typeface="Arial"/>
              <a:buChar char="•"/>
              <a:defRPr sz="3200" b="0" i="0" u="none" strike="noStrike" cap="none">
                <a:solidFill>
                  <a:schemeClr val="dk1"/>
                </a:solidFill>
                <a:latin typeface="Raleway"/>
                <a:ea typeface="Raleway"/>
                <a:cs typeface="Raleway"/>
                <a:sym typeface="Raleway"/>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Raleway"/>
                <a:ea typeface="Raleway"/>
                <a:cs typeface="Raleway"/>
                <a:sym typeface="Raleway"/>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Raleway"/>
                <a:ea typeface="Raleway"/>
                <a:cs typeface="Raleway"/>
                <a:sym typeface="Raleway"/>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a:ea typeface="Raleway"/>
                <a:cs typeface="Raleway"/>
                <a:sym typeface="Raleway"/>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a:ea typeface="Raleway"/>
                <a:cs typeface="Raleway"/>
                <a:sym typeface="Raleway"/>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body" idx="2"/>
          </p:nvPr>
        </p:nvSpPr>
        <p:spPr>
          <a:xfrm>
            <a:off x="457201" y="1076326"/>
            <a:ext cx="3008400" cy="3518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120"/>
              <a:buFont typeface="Arial"/>
              <a:buNone/>
              <a:defRPr sz="1400" b="0" i="0" u="none" strike="noStrike" cap="none">
                <a:solidFill>
                  <a:schemeClr val="dk1"/>
                </a:solidFill>
                <a:latin typeface="Raleway"/>
                <a:ea typeface="Raleway"/>
                <a:cs typeface="Raleway"/>
                <a:sym typeface="Raleway"/>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Raleway"/>
                <a:ea typeface="Raleway"/>
                <a:cs typeface="Raleway"/>
                <a:sym typeface="Raleway"/>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Raleway"/>
                <a:ea typeface="Raleway"/>
                <a:cs typeface="Raleway"/>
                <a:sym typeface="Raleway"/>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Raleway"/>
                <a:ea typeface="Raleway"/>
                <a:cs typeface="Raleway"/>
                <a:sym typeface="Raleway"/>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Raleway"/>
                <a:ea typeface="Raleway"/>
                <a:cs typeface="Raleway"/>
                <a:sym typeface="Raleway"/>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sv"/>
              <a:t>‹#›</a:t>
            </a:fld>
            <a:endParaRPr>
              <a:solidFill>
                <a:srgbClr val="B70004"/>
              </a:solidFill>
            </a:endParaRPr>
          </a:p>
        </p:txBody>
      </p:sp>
      <p:pic>
        <p:nvPicPr>
          <p:cNvPr id="56" name="Google Shape;56;p13" descr="Logo teksteillä BLUE.png"/>
          <p:cNvPicPr preferRelativeResize="0"/>
          <p:nvPr/>
        </p:nvPicPr>
        <p:blipFill rotWithShape="1">
          <a:blip r:embed="rId2">
            <a:alphaModFix/>
          </a:blip>
          <a:srcRect/>
          <a:stretch/>
        </p:blipFill>
        <p:spPr>
          <a:xfrm>
            <a:off x="3763852" y="4665828"/>
            <a:ext cx="1606731" cy="42732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57"/>
        <p:cNvGrpSpPr/>
        <p:nvPr/>
      </p:nvGrpSpPr>
      <p:grpSpPr>
        <a:xfrm>
          <a:off x="0" y="0"/>
          <a:ext cx="0" cy="0"/>
          <a:chOff x="0" y="0"/>
          <a:chExt cx="0" cy="0"/>
        </a:xfrm>
      </p:grpSpPr>
      <p:pic>
        <p:nvPicPr>
          <p:cNvPr id="58" name="Google Shape;58;p14" descr="Kuvioitu Scräpä.png"/>
          <p:cNvPicPr preferRelativeResize="0"/>
          <p:nvPr/>
        </p:nvPicPr>
        <p:blipFill rotWithShape="1">
          <a:blip r:embed="rId2">
            <a:alphaModFix/>
          </a:blip>
          <a:srcRect/>
          <a:stretch/>
        </p:blipFill>
        <p:spPr>
          <a:xfrm>
            <a:off x="0" y="3992595"/>
            <a:ext cx="9144000" cy="1150905"/>
          </a:xfrm>
          <a:prstGeom prst="rect">
            <a:avLst/>
          </a:prstGeom>
          <a:noFill/>
          <a:ln>
            <a:noFill/>
          </a:ln>
        </p:spPr>
      </p:pic>
      <p:sp>
        <p:nvSpPr>
          <p:cNvPr id="59" name="Google Shape;59;p14"/>
          <p:cNvSpPr txBox="1">
            <a:spLocks noGrp="1"/>
          </p:cNvSpPr>
          <p:nvPr>
            <p:ph type="title"/>
          </p:nvPr>
        </p:nvSpPr>
        <p:spPr>
          <a:xfrm>
            <a:off x="457200" y="414353"/>
            <a:ext cx="8229600" cy="8574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4000"/>
              <a:buFont typeface="Raleway"/>
              <a:buNone/>
              <a:defRPr sz="4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60" name="Google Shape;60;p14"/>
          <p:cNvSpPr txBox="1">
            <a:spLocks noGrp="1"/>
          </p:cNvSpPr>
          <p:nvPr>
            <p:ph type="body" idx="1"/>
          </p:nvPr>
        </p:nvSpPr>
        <p:spPr>
          <a:xfrm>
            <a:off x="457200" y="1200150"/>
            <a:ext cx="8229600" cy="2990700"/>
          </a:xfrm>
          <a:prstGeom prst="rect">
            <a:avLst/>
          </a:prstGeom>
          <a:noFill/>
          <a:ln>
            <a:noFill/>
          </a:ln>
        </p:spPr>
        <p:txBody>
          <a:bodyPr spcFirstLastPara="1" wrap="square" lIns="91425" tIns="45700" rIns="91425" bIns="45700" anchor="t" anchorCtr="0">
            <a:noAutofit/>
          </a:bodyPr>
          <a:lstStyle>
            <a:lvl1pPr marL="457200" marR="0" lvl="0" indent="-350520" algn="l" rtl="0">
              <a:lnSpc>
                <a:spcPct val="100000"/>
              </a:lnSpc>
              <a:spcBef>
                <a:spcPts val="480"/>
              </a:spcBef>
              <a:spcAft>
                <a:spcPts val="0"/>
              </a:spcAft>
              <a:buClr>
                <a:schemeClr val="dk1"/>
              </a:buClr>
              <a:buSzPts val="1920"/>
              <a:buFont typeface="Arial"/>
              <a:buChar char="•"/>
              <a:defRPr sz="2400" b="0" i="0" u="none" strike="noStrike" cap="none">
                <a:solidFill>
                  <a:schemeClr val="dk1"/>
                </a:solidFill>
                <a:latin typeface="Raleway Light"/>
                <a:ea typeface="Raleway Light"/>
                <a:cs typeface="Raleway Light"/>
                <a:sym typeface="Raleway Light"/>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Light"/>
                <a:ea typeface="Raleway Light"/>
                <a:cs typeface="Raleway Light"/>
                <a:sym typeface="Raleway Light"/>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chemeClr val="lt1"/>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1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sv"/>
              <a:t>‹#›</a:t>
            </a:fld>
            <a:endParaRPr/>
          </a:p>
        </p:txBody>
      </p:sp>
      <p:pic>
        <p:nvPicPr>
          <p:cNvPr id="63" name="Google Shape;63;p14"/>
          <p:cNvPicPr preferRelativeResize="0"/>
          <p:nvPr/>
        </p:nvPicPr>
        <p:blipFill rotWithShape="1">
          <a:blip r:embed="rId3">
            <a:alphaModFix/>
          </a:blip>
          <a:srcRect/>
          <a:stretch/>
        </p:blipFill>
        <p:spPr>
          <a:xfrm>
            <a:off x="3763852" y="4665828"/>
            <a:ext cx="1606732" cy="42732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4"/>
        <p:cNvGrpSpPr/>
        <p:nvPr/>
      </p:nvGrpSpPr>
      <p:grpSpPr>
        <a:xfrm>
          <a:off x="0" y="0"/>
          <a:ext cx="0" cy="0"/>
          <a:chOff x="0" y="0"/>
          <a:chExt cx="0" cy="0"/>
        </a:xfrm>
      </p:grpSpPr>
      <p:pic>
        <p:nvPicPr>
          <p:cNvPr id="65" name="Google Shape;65;p15" descr="Some-template.jpg"/>
          <p:cNvPicPr preferRelativeResize="0"/>
          <p:nvPr/>
        </p:nvPicPr>
        <p:blipFill rotWithShape="1">
          <a:blip r:embed="rId2">
            <a:alphaModFix/>
          </a:blip>
          <a:srcRect/>
          <a:stretch/>
        </p:blipFill>
        <p:spPr>
          <a:xfrm>
            <a:off x="0" y="0"/>
            <a:ext cx="9143999" cy="659131"/>
          </a:xfrm>
          <a:prstGeom prst="rect">
            <a:avLst/>
          </a:prstGeom>
          <a:noFill/>
          <a:ln>
            <a:noFill/>
          </a:ln>
        </p:spPr>
      </p:pic>
      <p:pic>
        <p:nvPicPr>
          <p:cNvPr id="66" name="Google Shape;66;p15" descr="Mask.png"/>
          <p:cNvPicPr preferRelativeResize="0"/>
          <p:nvPr/>
        </p:nvPicPr>
        <p:blipFill rotWithShape="1">
          <a:blip r:embed="rId3">
            <a:alphaModFix/>
          </a:blip>
          <a:srcRect/>
          <a:stretch/>
        </p:blipFill>
        <p:spPr>
          <a:xfrm>
            <a:off x="0" y="0"/>
            <a:ext cx="9144000" cy="698459"/>
          </a:xfrm>
          <a:prstGeom prst="rect">
            <a:avLst/>
          </a:prstGeom>
          <a:noFill/>
          <a:ln>
            <a:noFill/>
          </a:ln>
        </p:spPr>
      </p:pic>
      <p:sp>
        <p:nvSpPr>
          <p:cNvPr id="67" name="Google Shape;67;p15"/>
          <p:cNvSpPr txBox="1">
            <a:spLocks noGrp="1"/>
          </p:cNvSpPr>
          <p:nvPr>
            <p:ph type="title"/>
          </p:nvPr>
        </p:nvSpPr>
        <p:spPr>
          <a:xfrm>
            <a:off x="457200" y="659131"/>
            <a:ext cx="8229600" cy="8574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4000"/>
              <a:buFont typeface="Raleway"/>
              <a:buNone/>
              <a:defRPr sz="4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68" name="Google Shape;68;p15"/>
          <p:cNvSpPr txBox="1">
            <a:spLocks noGrp="1"/>
          </p:cNvSpPr>
          <p:nvPr>
            <p:ph type="body" idx="1"/>
          </p:nvPr>
        </p:nvSpPr>
        <p:spPr>
          <a:xfrm>
            <a:off x="457200" y="1516381"/>
            <a:ext cx="8229600" cy="2982600"/>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00000"/>
              </a:lnSpc>
              <a:spcBef>
                <a:spcPts val="400"/>
              </a:spcBef>
              <a:spcAft>
                <a:spcPts val="0"/>
              </a:spcAft>
              <a:buClr>
                <a:schemeClr val="dk1"/>
              </a:buClr>
              <a:buSzPts val="1600"/>
              <a:buFont typeface="Arial"/>
              <a:buChar char="•"/>
              <a:defRPr sz="2000" b="0" i="0" u="none" strike="noStrike" cap="none">
                <a:solidFill>
                  <a:schemeClr val="dk1"/>
                </a:solidFill>
                <a:latin typeface="Raleway Light"/>
                <a:ea typeface="Raleway Light"/>
                <a:cs typeface="Raleway Light"/>
                <a:sym typeface="Raleway Light"/>
              </a:defRPr>
            </a:lvl1pPr>
            <a:lvl2pPr marL="914400" marR="0" lvl="1"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2pPr>
            <a:lvl3pPr marL="1371600" marR="0" lvl="2"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3pPr>
            <a:lvl4pPr marL="1828800" marR="0" lvl="3" indent="-317500" algn="l" rtl="0">
              <a:lnSpc>
                <a:spcPct val="100000"/>
              </a:lnSpc>
              <a:spcBef>
                <a:spcPts val="280"/>
              </a:spcBef>
              <a:spcAft>
                <a:spcPts val="0"/>
              </a:spcAft>
              <a:buClr>
                <a:schemeClr val="dk1"/>
              </a:buClr>
              <a:buSzPts val="1400"/>
              <a:buFont typeface="Arial"/>
              <a:buChar char="–"/>
              <a:defRPr sz="1400" b="0" i="0" u="none" strike="noStrike" cap="none">
                <a:solidFill>
                  <a:schemeClr val="dk1"/>
                </a:solidFill>
                <a:latin typeface="Raleway Light"/>
                <a:ea typeface="Raleway Light"/>
                <a:cs typeface="Raleway Light"/>
                <a:sym typeface="Raleway Light"/>
              </a:defRPr>
            </a:lvl4pPr>
            <a:lvl5pPr marL="2286000" marR="0" lvl="4" indent="-317500" algn="l" rtl="0">
              <a:lnSpc>
                <a:spcPct val="100000"/>
              </a:lnSpc>
              <a:spcBef>
                <a:spcPts val="280"/>
              </a:spcBef>
              <a:spcAft>
                <a:spcPts val="0"/>
              </a:spcAft>
              <a:buClr>
                <a:schemeClr val="dk1"/>
              </a:buClr>
              <a:buSzPts val="1400"/>
              <a:buFont typeface="Arial"/>
              <a:buChar char="»"/>
              <a:defRPr sz="1400" b="0" i="0" u="none" strike="noStrike" cap="none">
                <a:solidFill>
                  <a:schemeClr val="dk1"/>
                </a:solidFill>
                <a:latin typeface="Raleway Light"/>
                <a:ea typeface="Raleway Light"/>
                <a:cs typeface="Raleway Light"/>
                <a:sym typeface="Raleway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9" name="Google Shape;69;p1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sv"/>
              <a:t>‹#›</a:t>
            </a:fld>
            <a:endParaRPr/>
          </a:p>
        </p:txBody>
      </p:sp>
      <p:pic>
        <p:nvPicPr>
          <p:cNvPr id="71" name="Google Shape;71;p15" descr="Logo teksteillä BLUE.png"/>
          <p:cNvPicPr preferRelativeResize="0"/>
          <p:nvPr/>
        </p:nvPicPr>
        <p:blipFill rotWithShape="1">
          <a:blip r:embed="rId4">
            <a:alphaModFix/>
          </a:blip>
          <a:srcRect/>
          <a:stretch/>
        </p:blipFill>
        <p:spPr>
          <a:xfrm>
            <a:off x="3763852" y="4665828"/>
            <a:ext cx="1606732" cy="42732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72"/>
        <p:cNvGrpSpPr/>
        <p:nvPr/>
      </p:nvGrpSpPr>
      <p:grpSpPr>
        <a:xfrm>
          <a:off x="0" y="0"/>
          <a:ext cx="0" cy="0"/>
          <a:chOff x="0" y="0"/>
          <a:chExt cx="0" cy="0"/>
        </a:xfrm>
      </p:grpSpPr>
      <p:sp>
        <p:nvSpPr>
          <p:cNvPr id="73" name="Google Shape;73;p1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1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sv"/>
              <a:t>‹#›</a:t>
            </a:fld>
            <a:endParaRPr/>
          </a:p>
        </p:txBody>
      </p:sp>
      <p:pic>
        <p:nvPicPr>
          <p:cNvPr id="75" name="Google Shape;75;p16" descr="Logo teksteillä BLUE.png"/>
          <p:cNvPicPr preferRelativeResize="0"/>
          <p:nvPr/>
        </p:nvPicPr>
        <p:blipFill rotWithShape="1">
          <a:blip r:embed="rId2">
            <a:alphaModFix/>
          </a:blip>
          <a:srcRect/>
          <a:stretch/>
        </p:blipFill>
        <p:spPr>
          <a:xfrm>
            <a:off x="3763852" y="4665828"/>
            <a:ext cx="1606732" cy="427323"/>
          </a:xfrm>
          <a:prstGeom prst="rect">
            <a:avLst/>
          </a:prstGeom>
          <a:noFill/>
          <a:ln>
            <a:noFill/>
          </a:ln>
        </p:spPr>
      </p:pic>
      <p:sp>
        <p:nvSpPr>
          <p:cNvPr id="76" name="Google Shape;76;p16"/>
          <p:cNvSpPr>
            <a:spLocks noGrp="1"/>
          </p:cNvSpPr>
          <p:nvPr>
            <p:ph type="pic" idx="2"/>
          </p:nvPr>
        </p:nvSpPr>
        <p:spPr>
          <a:xfrm>
            <a:off x="0" y="0"/>
            <a:ext cx="9144000" cy="45906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457200" y="450030"/>
            <a:ext cx="8229600" cy="857400"/>
          </a:xfrm>
          <a:prstGeom prst="rect">
            <a:avLst/>
          </a:prstGeom>
          <a:noFill/>
          <a:ln>
            <a:noFill/>
          </a:ln>
        </p:spPr>
        <p:txBody>
          <a:bodyPr spcFirstLastPara="1" wrap="square" lIns="91425" tIns="45700" rIns="91425" bIns="45700" anchor="b" anchorCtr="0">
            <a:noAutofit/>
          </a:bodyPr>
          <a:lstStyle>
            <a:lvl1pPr marR="0" lvl="0" algn="l" rtl="0">
              <a:lnSpc>
                <a:spcPct val="80000"/>
              </a:lnSpc>
              <a:spcBef>
                <a:spcPts val="0"/>
              </a:spcBef>
              <a:spcAft>
                <a:spcPts val="0"/>
              </a:spcAft>
              <a:buClr>
                <a:srgbClr val="002E7D"/>
              </a:buClr>
              <a:buSzPts val="4000"/>
              <a:buFont typeface="Raleway"/>
              <a:buNone/>
              <a:defRPr sz="4000" b="1" i="0" u="none" strike="noStrike" cap="none">
                <a:solidFill>
                  <a:srgbClr val="002E7D"/>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79" name="Google Shape;79;p17"/>
          <p:cNvSpPr txBox="1">
            <a:spLocks noGrp="1"/>
          </p:cNvSpPr>
          <p:nvPr>
            <p:ph type="body" idx="1"/>
          </p:nvPr>
        </p:nvSpPr>
        <p:spPr>
          <a:xfrm>
            <a:off x="457199" y="1200151"/>
            <a:ext cx="4044900" cy="3394500"/>
          </a:xfrm>
          <a:prstGeom prst="rect">
            <a:avLst/>
          </a:prstGeom>
          <a:noFill/>
          <a:ln>
            <a:noFill/>
          </a:ln>
        </p:spPr>
        <p:txBody>
          <a:bodyPr spcFirstLastPara="1" wrap="square" lIns="91425" tIns="45700" rIns="91425" bIns="45700" anchor="t" anchorCtr="0">
            <a:noAutofit/>
          </a:bodyPr>
          <a:lstStyle>
            <a:lvl1pPr marL="457200" marR="0" lvl="0" indent="-350520" algn="l" rtl="0">
              <a:lnSpc>
                <a:spcPct val="100000"/>
              </a:lnSpc>
              <a:spcBef>
                <a:spcPts val="480"/>
              </a:spcBef>
              <a:spcAft>
                <a:spcPts val="0"/>
              </a:spcAft>
              <a:buClr>
                <a:schemeClr val="dk1"/>
              </a:buClr>
              <a:buSzPts val="1920"/>
              <a:buFont typeface="Arial"/>
              <a:buChar char="•"/>
              <a:defRPr sz="2400" b="0" i="0" u="none" strike="noStrike" cap="none">
                <a:solidFill>
                  <a:schemeClr val="dk1"/>
                </a:solidFill>
                <a:latin typeface="Raleway Light"/>
                <a:ea typeface="Raleway Light"/>
                <a:cs typeface="Raleway Light"/>
                <a:sym typeface="Raleway Light"/>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Light"/>
                <a:ea typeface="Raleway Light"/>
                <a:cs typeface="Raleway Light"/>
                <a:sym typeface="Raleway Light"/>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0" name="Google Shape;80;p1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 name="Google Shape;81;p1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sv"/>
              <a:t>‹#›</a:t>
            </a:fld>
            <a:endParaRPr/>
          </a:p>
        </p:txBody>
      </p:sp>
      <p:pic>
        <p:nvPicPr>
          <p:cNvPr id="82" name="Google Shape;82;p17" descr="Logo teksteillä BLUE.png"/>
          <p:cNvPicPr preferRelativeResize="0"/>
          <p:nvPr/>
        </p:nvPicPr>
        <p:blipFill rotWithShape="1">
          <a:blip r:embed="rId2">
            <a:alphaModFix/>
          </a:blip>
          <a:srcRect/>
          <a:stretch/>
        </p:blipFill>
        <p:spPr>
          <a:xfrm>
            <a:off x="3763852" y="4665828"/>
            <a:ext cx="1606732" cy="427323"/>
          </a:xfrm>
          <a:prstGeom prst="rect">
            <a:avLst/>
          </a:prstGeom>
          <a:noFill/>
          <a:ln>
            <a:noFill/>
          </a:ln>
        </p:spPr>
      </p:pic>
      <p:sp>
        <p:nvSpPr>
          <p:cNvPr id="83" name="Google Shape;83;p17"/>
          <p:cNvSpPr txBox="1">
            <a:spLocks noGrp="1"/>
          </p:cNvSpPr>
          <p:nvPr>
            <p:ph type="body" idx="2"/>
          </p:nvPr>
        </p:nvSpPr>
        <p:spPr>
          <a:xfrm>
            <a:off x="4680358" y="1200151"/>
            <a:ext cx="4008900" cy="3394500"/>
          </a:xfrm>
          <a:prstGeom prst="rect">
            <a:avLst/>
          </a:prstGeom>
          <a:noFill/>
          <a:ln>
            <a:noFill/>
          </a:ln>
        </p:spPr>
        <p:txBody>
          <a:bodyPr spcFirstLastPara="1" wrap="square" lIns="91425" tIns="45700" rIns="91425" bIns="45700" anchor="t" anchorCtr="0">
            <a:noAutofit/>
          </a:bodyPr>
          <a:lstStyle>
            <a:lvl1pPr marL="457200" marR="0" lvl="0" indent="-350520" algn="l" rtl="0">
              <a:lnSpc>
                <a:spcPct val="100000"/>
              </a:lnSpc>
              <a:spcBef>
                <a:spcPts val="480"/>
              </a:spcBef>
              <a:spcAft>
                <a:spcPts val="0"/>
              </a:spcAft>
              <a:buClr>
                <a:schemeClr val="dk1"/>
              </a:buClr>
              <a:buSzPts val="1920"/>
              <a:buFont typeface="Arial"/>
              <a:buChar char="•"/>
              <a:defRPr sz="2400" b="0" i="0" u="none" strike="noStrike" cap="none">
                <a:solidFill>
                  <a:schemeClr val="dk1"/>
                </a:solidFill>
                <a:latin typeface="Raleway Light"/>
                <a:ea typeface="Raleway Light"/>
                <a:cs typeface="Raleway Light"/>
                <a:sym typeface="Raleway Light"/>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Raleway Light"/>
                <a:ea typeface="Raleway Light"/>
                <a:cs typeface="Raleway Light"/>
                <a:sym typeface="Raleway Light"/>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Raleway Light"/>
                <a:ea typeface="Raleway Light"/>
                <a:cs typeface="Raleway Light"/>
                <a:sym typeface="Raleway Light"/>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Raleway Light"/>
                <a:ea typeface="Raleway Light"/>
                <a:cs typeface="Raleway Light"/>
                <a:sym typeface="Raleway Light"/>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Section Header">
  <p:cSld name="1_Section Header">
    <p:bg>
      <p:bgPr>
        <a:solidFill>
          <a:srgbClr val="002E7D"/>
        </a:solidFill>
        <a:effectLst/>
      </p:bgPr>
    </p:bg>
    <p:spTree>
      <p:nvGrpSpPr>
        <p:cNvPr id="1" name="Shape 84"/>
        <p:cNvGrpSpPr/>
        <p:nvPr/>
      </p:nvGrpSpPr>
      <p:grpSpPr>
        <a:xfrm>
          <a:off x="0" y="0"/>
          <a:ext cx="0" cy="0"/>
          <a:chOff x="0" y="0"/>
          <a:chExt cx="0" cy="0"/>
        </a:xfrm>
      </p:grpSpPr>
      <p:pic>
        <p:nvPicPr>
          <p:cNvPr id="85" name="Google Shape;85;p18" descr="Some-template.jpg"/>
          <p:cNvPicPr preferRelativeResize="0"/>
          <p:nvPr/>
        </p:nvPicPr>
        <p:blipFill rotWithShape="1">
          <a:blip r:embed="rId2">
            <a:alphaModFix/>
          </a:blip>
          <a:srcRect/>
          <a:stretch/>
        </p:blipFill>
        <p:spPr>
          <a:xfrm>
            <a:off x="0" y="0"/>
            <a:ext cx="9144002" cy="5227948"/>
          </a:xfrm>
          <a:prstGeom prst="rect">
            <a:avLst/>
          </a:prstGeom>
          <a:noFill/>
          <a:ln>
            <a:noFill/>
          </a:ln>
        </p:spPr>
      </p:pic>
      <p:sp>
        <p:nvSpPr>
          <p:cNvPr id="86" name="Google Shape;86;p18"/>
          <p:cNvSpPr txBox="1">
            <a:spLocks noGrp="1"/>
          </p:cNvSpPr>
          <p:nvPr>
            <p:ph type="title"/>
          </p:nvPr>
        </p:nvSpPr>
        <p:spPr>
          <a:xfrm>
            <a:off x="722313" y="2807855"/>
            <a:ext cx="7772400" cy="10215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chemeClr val="lt1"/>
              </a:buClr>
              <a:buSzPts val="4000"/>
              <a:buFont typeface="Raleway"/>
              <a:buNone/>
              <a:defRPr sz="4000" b="1" i="0" u="none" strike="noStrike" cap="none">
                <a:solidFill>
                  <a:schemeClr val="lt1"/>
                </a:solidFill>
                <a:latin typeface="Raleway"/>
                <a:ea typeface="Raleway"/>
                <a:cs typeface="Raleway"/>
                <a:sym typeface="Raleway"/>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87" name="Google Shape;87;p18"/>
          <p:cNvSpPr txBox="1">
            <a:spLocks noGrp="1"/>
          </p:cNvSpPr>
          <p:nvPr>
            <p:ph type="body" idx="1"/>
          </p:nvPr>
        </p:nvSpPr>
        <p:spPr>
          <a:xfrm>
            <a:off x="722313" y="1564730"/>
            <a:ext cx="7772400" cy="11250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00"/>
              </a:spcBef>
              <a:spcAft>
                <a:spcPts val="0"/>
              </a:spcAft>
              <a:buClr>
                <a:srgbClr val="BFBFBF"/>
              </a:buClr>
              <a:buSzPts val="1600"/>
              <a:buFont typeface="Arial"/>
              <a:buNone/>
              <a:defRPr sz="2000" b="0" i="0" u="none" strike="noStrike" cap="none">
                <a:solidFill>
                  <a:srgbClr val="BFBFBF"/>
                </a:solidFill>
                <a:latin typeface="Raleway Light"/>
                <a:ea typeface="Raleway Light"/>
                <a:cs typeface="Raleway Light"/>
                <a:sym typeface="Raleway Light"/>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Raleway Light"/>
                <a:ea typeface="Raleway Light"/>
                <a:cs typeface="Raleway Light"/>
                <a:sym typeface="Raleway Light"/>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Raleway Light"/>
                <a:ea typeface="Raleway Light"/>
                <a:cs typeface="Raleway Light"/>
                <a:sym typeface="Raleway Light"/>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Raleway Light"/>
                <a:ea typeface="Raleway Light"/>
                <a:cs typeface="Raleway Light"/>
                <a:sym typeface="Raleway Light"/>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Raleway Light"/>
                <a:ea typeface="Raleway Light"/>
                <a:cs typeface="Raleway Light"/>
                <a:sym typeface="Raleway Light"/>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88" name="Google Shape;88;p18"/>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a:solidFill>
                  <a:srgbClr val="888888"/>
                </a:solidFill>
                <a:latin typeface="Raleway"/>
                <a:ea typeface="Raleway"/>
                <a:cs typeface="Raleway"/>
                <a:sym typeface="Raleway"/>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Raleway"/>
                <a:ea typeface="Raleway"/>
                <a:cs typeface="Raleway"/>
                <a:sym typeface="Raleway"/>
              </a:defRPr>
            </a:lvl9pPr>
          </a:lstStyle>
          <a:p>
            <a:pPr marL="0" lvl="0" indent="0" algn="r" rtl="0">
              <a:spcBef>
                <a:spcPts val="0"/>
              </a:spcBef>
              <a:spcAft>
                <a:spcPts val="0"/>
              </a:spcAft>
              <a:buNone/>
            </a:pPr>
            <a:fld id="{00000000-1234-1234-1234-123412341234}" type="slidenum">
              <a:rPr lang="sv"/>
              <a:t>‹#›</a:t>
            </a:fld>
            <a:endParaRPr/>
          </a:p>
        </p:txBody>
      </p:sp>
      <p:pic>
        <p:nvPicPr>
          <p:cNvPr id="90" name="Google Shape;90;p18"/>
          <p:cNvPicPr preferRelativeResize="0"/>
          <p:nvPr/>
        </p:nvPicPr>
        <p:blipFill rotWithShape="1">
          <a:blip r:embed="rId3">
            <a:alphaModFix/>
          </a:blip>
          <a:srcRect/>
          <a:stretch/>
        </p:blipFill>
        <p:spPr>
          <a:xfrm>
            <a:off x="3763852" y="4665828"/>
            <a:ext cx="1606732" cy="427322"/>
          </a:xfrm>
          <a:prstGeom prst="rect">
            <a:avLst/>
          </a:prstGeom>
          <a:noFill/>
          <a:ln>
            <a:noFill/>
          </a:ln>
        </p:spPr>
      </p:pic>
      <p:pic>
        <p:nvPicPr>
          <p:cNvPr id="91" name="Google Shape;91;p18"/>
          <p:cNvPicPr preferRelativeResize="0"/>
          <p:nvPr/>
        </p:nvPicPr>
        <p:blipFill rotWithShape="1">
          <a:blip r:embed="rId4">
            <a:alphaModFix/>
          </a:blip>
          <a:srcRect/>
          <a:stretch/>
        </p:blipFill>
        <p:spPr>
          <a:xfrm rot="-2879076" flipH="1">
            <a:off x="-386313" y="-30094"/>
            <a:ext cx="1118296" cy="4875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sv"/>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47.jpg"/><Relationship Id="rId7" Type="http://schemas.openxmlformats.org/officeDocument/2006/relationships/image" Target="../media/image51.jp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 Id="rId9"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7.xml"/><Relationship Id="rId1" Type="http://schemas.openxmlformats.org/officeDocument/2006/relationships/slideLayout" Target="../slideLayouts/slideLayout16.xml"/><Relationship Id="rId5" Type="http://schemas.openxmlformats.org/officeDocument/2006/relationships/image" Target="../media/image56.png"/><Relationship Id="rId4" Type="http://schemas.openxmlformats.org/officeDocument/2006/relationships/image" Target="../media/image55.jp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dia.fi/wp-content/uploads/2022/06/DI_vedos_FIN_v2.pdf"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hyperlink" Target="https://dia.fi/wp-content/uploads/2023/05/DI-valintakoe-2023_Kysymykset_FI.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hyperlink" Target="https://docs.google.com/forms/d/e/1FAIpQLScwEYfAm8V4WDWoL0TKF49P7EMIXIX7_VM6Baxjg4_w7QTfKg/viewform" TargetMode="External"/><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457201" y="204787"/>
            <a:ext cx="3008400" cy="871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97" name="Google Shape;97;p19"/>
          <p:cNvSpPr txBox="1">
            <a:spLocks noGrp="1"/>
          </p:cNvSpPr>
          <p:nvPr>
            <p:ph type="body" idx="1"/>
          </p:nvPr>
        </p:nvSpPr>
        <p:spPr>
          <a:xfrm>
            <a:off x="3575050" y="204788"/>
            <a:ext cx="5111700" cy="4389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a:p>
        </p:txBody>
      </p:sp>
      <p:sp>
        <p:nvSpPr>
          <p:cNvPr id="98" name="Google Shape;98;p19"/>
          <p:cNvSpPr txBox="1">
            <a:spLocks noGrp="1"/>
          </p:cNvSpPr>
          <p:nvPr>
            <p:ph type="body" idx="2"/>
          </p:nvPr>
        </p:nvSpPr>
        <p:spPr>
          <a:xfrm>
            <a:off x="457201" y="1076326"/>
            <a:ext cx="3008400" cy="3518400"/>
          </a:xfrm>
          <a:prstGeom prst="rect">
            <a:avLst/>
          </a:prstGeom>
        </p:spPr>
        <p:txBody>
          <a:bodyPr spcFirstLastPara="1" wrap="square" lIns="91425" tIns="45700" rIns="91425" bIns="45700" anchor="t" anchorCtr="0">
            <a:noAutofit/>
          </a:bodyPr>
          <a:lstStyle/>
          <a:p>
            <a:pPr marL="0" lvl="0" indent="0" algn="l" rtl="0">
              <a:spcBef>
                <a:spcPts val="280"/>
              </a:spcBef>
              <a:spcAft>
                <a:spcPts val="0"/>
              </a:spcAft>
              <a:buNone/>
            </a:pPr>
            <a:endParaRPr/>
          </a:p>
        </p:txBody>
      </p:sp>
      <p:pic>
        <p:nvPicPr>
          <p:cNvPr id="99" name="Google Shape;99;p19"/>
          <p:cNvPicPr preferRelativeResize="0"/>
          <p:nvPr/>
        </p:nvPicPr>
        <p:blipFill>
          <a:blip r:embed="rId3">
            <a:alphaModFix/>
          </a:blip>
          <a:stretch>
            <a:fillRect/>
          </a:stretch>
        </p:blipFill>
        <p:spPr>
          <a:xfrm>
            <a:off x="0" y="0"/>
            <a:ext cx="9144003" cy="5143501"/>
          </a:xfrm>
          <a:prstGeom prst="rect">
            <a:avLst/>
          </a:prstGeom>
          <a:noFill/>
          <a:ln>
            <a:noFill/>
          </a:ln>
        </p:spPr>
      </p:pic>
      <p:sp>
        <p:nvSpPr>
          <p:cNvPr id="100" name="Google Shape;100;p19"/>
          <p:cNvSpPr txBox="1"/>
          <p:nvPr/>
        </p:nvSpPr>
        <p:spPr>
          <a:xfrm>
            <a:off x="662125" y="4216350"/>
            <a:ext cx="6681000" cy="73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 sz="4100" b="1">
                <a:solidFill>
                  <a:schemeClr val="lt1"/>
                </a:solidFill>
                <a:latin typeface="Raleway"/>
                <a:ea typeface="Raleway"/>
                <a:cs typeface="Raleway"/>
                <a:sym typeface="Raleway"/>
              </a:rPr>
              <a:t>PRODUKTIONSEKONOMI</a:t>
            </a:r>
            <a:endParaRPr sz="4100" b="1">
              <a:solidFill>
                <a:schemeClr val="lt1"/>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345882" y="199776"/>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sv"/>
              <a:t>TUTA</a:t>
            </a:r>
            <a:endParaRPr/>
          </a:p>
        </p:txBody>
      </p:sp>
      <p:grpSp>
        <p:nvGrpSpPr>
          <p:cNvPr id="107" name="Google Shape;107;p20"/>
          <p:cNvGrpSpPr/>
          <p:nvPr/>
        </p:nvGrpSpPr>
        <p:grpSpPr>
          <a:xfrm>
            <a:off x="668821" y="171275"/>
            <a:ext cx="7791401" cy="4110442"/>
            <a:chOff x="435255" y="0"/>
            <a:chExt cx="7583610" cy="3903183"/>
          </a:xfrm>
        </p:grpSpPr>
        <p:sp>
          <p:nvSpPr>
            <p:cNvPr id="108" name="Google Shape;108;p20"/>
            <p:cNvSpPr/>
            <p:nvPr/>
          </p:nvSpPr>
          <p:spPr>
            <a:xfrm>
              <a:off x="1896636" y="2425383"/>
              <a:ext cx="1721400" cy="1477800"/>
            </a:xfrm>
            <a:prstGeom prst="hexagon">
              <a:avLst>
                <a:gd name="adj" fmla="val 25000"/>
                <a:gd name="vf" fmla="val 115470"/>
              </a:avLst>
            </a:prstGeom>
            <a:solidFill>
              <a:srgbClr val="001D6A"/>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20"/>
            <p:cNvSpPr txBox="1"/>
            <p:nvPr/>
          </p:nvSpPr>
          <p:spPr>
            <a:xfrm>
              <a:off x="2163237" y="2654229"/>
              <a:ext cx="1188300" cy="1020000"/>
            </a:xfrm>
            <a:prstGeom prst="rect">
              <a:avLst/>
            </a:prstGeom>
            <a:noFill/>
            <a:ln>
              <a:noFill/>
            </a:ln>
          </p:spPr>
          <p:txBody>
            <a:bodyPr spcFirstLastPara="1" wrap="square" lIns="0" tIns="22850" rIns="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sv" sz="1800">
                  <a:solidFill>
                    <a:schemeClr val="lt1"/>
                  </a:solidFill>
                  <a:latin typeface="Raleway SemiBold"/>
                  <a:ea typeface="Raleway SemiBold"/>
                  <a:cs typeface="Raleway SemiBold"/>
                  <a:sym typeface="Raleway SemiBold"/>
                </a:rPr>
                <a:t>Teknik</a:t>
              </a:r>
              <a:r>
                <a:rPr lang="sv" sz="1800" b="0" i="0" u="none" strike="noStrike" cap="none">
                  <a:solidFill>
                    <a:schemeClr val="lt1"/>
                  </a:solidFill>
                  <a:latin typeface="Raleway SemiBold"/>
                  <a:ea typeface="Raleway SemiBold"/>
                  <a:cs typeface="Raleway SemiBold"/>
                  <a:sym typeface="Raleway SemiBold"/>
                </a:rPr>
                <a:t> </a:t>
              </a:r>
              <a:r>
                <a:rPr lang="sv" sz="1800">
                  <a:solidFill>
                    <a:schemeClr val="lt1"/>
                  </a:solidFill>
                  <a:latin typeface="Raleway SemiBold"/>
                  <a:ea typeface="Raleway SemiBold"/>
                  <a:cs typeface="Raleway SemiBold"/>
                  <a:sym typeface="Raleway SemiBold"/>
                </a:rPr>
                <a:t>och</a:t>
              </a:r>
              <a:r>
                <a:rPr lang="sv" sz="1800" b="0" i="0" u="none" strike="noStrike" cap="none">
                  <a:solidFill>
                    <a:schemeClr val="lt1"/>
                  </a:solidFill>
                  <a:latin typeface="Raleway SemiBold"/>
                  <a:ea typeface="Raleway SemiBold"/>
                  <a:cs typeface="Raleway SemiBold"/>
                  <a:sym typeface="Raleway SemiBold"/>
                </a:rPr>
                <a:t> </a:t>
              </a:r>
              <a:r>
                <a:rPr lang="sv" sz="1800">
                  <a:solidFill>
                    <a:schemeClr val="lt1"/>
                  </a:solidFill>
                  <a:latin typeface="Raleway SemiBold"/>
                  <a:ea typeface="Raleway SemiBold"/>
                  <a:cs typeface="Raleway SemiBold"/>
                  <a:sym typeface="Raleway SemiBold"/>
                </a:rPr>
                <a:t>ekonomi</a:t>
              </a:r>
              <a:endParaRPr sz="1800" b="0" i="0" u="none" strike="noStrike" cap="none">
                <a:solidFill>
                  <a:schemeClr val="lt1"/>
                </a:solidFill>
                <a:latin typeface="Raleway SemiBold"/>
                <a:ea typeface="Raleway SemiBold"/>
                <a:cs typeface="Raleway SemiBold"/>
                <a:sym typeface="Raleway SemiBold"/>
              </a:endParaRPr>
            </a:p>
          </p:txBody>
        </p:sp>
        <p:sp>
          <p:nvSpPr>
            <p:cNvPr id="110" name="Google Shape;110;p20"/>
            <p:cNvSpPr/>
            <p:nvPr/>
          </p:nvSpPr>
          <p:spPr>
            <a:xfrm>
              <a:off x="1950481" y="3078371"/>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20"/>
            <p:cNvSpPr/>
            <p:nvPr/>
          </p:nvSpPr>
          <p:spPr>
            <a:xfrm>
              <a:off x="435255" y="1622126"/>
              <a:ext cx="1721400" cy="1477800"/>
            </a:xfrm>
            <a:prstGeom prst="hexagon">
              <a:avLst>
                <a:gd name="adj" fmla="val 25000"/>
                <a:gd name="vf" fmla="val 115470"/>
              </a:avLst>
            </a:prstGeom>
            <a:blipFill rotWithShape="1">
              <a:blip r:embed="rId3">
                <a:alphaModFix/>
              </a:blip>
              <a:stretch>
                <a:fillRect l="-13989" r="-13989"/>
              </a:stretch>
            </a:blip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20"/>
            <p:cNvSpPr/>
            <p:nvPr/>
          </p:nvSpPr>
          <p:spPr>
            <a:xfrm>
              <a:off x="1600871" y="2894925"/>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20"/>
            <p:cNvSpPr/>
            <p:nvPr/>
          </p:nvSpPr>
          <p:spPr>
            <a:xfrm>
              <a:off x="3356501" y="1610807"/>
              <a:ext cx="1721400" cy="1477800"/>
            </a:xfrm>
            <a:prstGeom prst="hexagon">
              <a:avLst>
                <a:gd name="adj" fmla="val 25000"/>
                <a:gd name="vf" fmla="val 115470"/>
              </a:avLst>
            </a:prstGeom>
            <a:solidFill>
              <a:srgbClr val="001D6A"/>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20"/>
            <p:cNvSpPr txBox="1"/>
            <p:nvPr/>
          </p:nvSpPr>
          <p:spPr>
            <a:xfrm>
              <a:off x="3591793" y="1853328"/>
              <a:ext cx="1258500" cy="1020000"/>
            </a:xfrm>
            <a:prstGeom prst="rect">
              <a:avLst/>
            </a:prstGeom>
            <a:noFill/>
            <a:ln>
              <a:noFill/>
            </a:ln>
          </p:spPr>
          <p:txBody>
            <a:bodyPr spcFirstLastPara="1" wrap="square" lIns="0" tIns="22850" rIns="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sv" sz="1800">
                  <a:solidFill>
                    <a:schemeClr val="lt1"/>
                  </a:solidFill>
                  <a:latin typeface="Raleway SemiBold"/>
                  <a:ea typeface="Raleway SemiBold"/>
                  <a:cs typeface="Raleway SemiBold"/>
                  <a:sym typeface="Raleway SemiBold"/>
                </a:rPr>
                <a:t>Problem-</a:t>
              </a:r>
              <a:endParaRPr sz="1800">
                <a:solidFill>
                  <a:schemeClr val="lt1"/>
                </a:solidFill>
                <a:latin typeface="Raleway SemiBold"/>
                <a:ea typeface="Raleway SemiBold"/>
                <a:cs typeface="Raleway SemiBold"/>
                <a:sym typeface="Raleway SemiBold"/>
              </a:endParaRPr>
            </a:p>
            <a:p>
              <a:pPr marL="0" marR="0" lvl="0" indent="0" algn="ctr" rtl="0">
                <a:lnSpc>
                  <a:spcPct val="90000"/>
                </a:lnSpc>
                <a:spcBef>
                  <a:spcPts val="0"/>
                </a:spcBef>
                <a:spcAft>
                  <a:spcPts val="0"/>
                </a:spcAft>
                <a:buClr>
                  <a:srgbClr val="000000"/>
                </a:buClr>
                <a:buSzPts val="1800"/>
                <a:buFont typeface="Arial"/>
                <a:buNone/>
              </a:pPr>
              <a:r>
                <a:rPr lang="sv" sz="1800">
                  <a:solidFill>
                    <a:schemeClr val="lt1"/>
                  </a:solidFill>
                  <a:latin typeface="Raleway SemiBold"/>
                  <a:ea typeface="Raleway SemiBold"/>
                  <a:cs typeface="Raleway SemiBold"/>
                  <a:sym typeface="Raleway SemiBold"/>
                </a:rPr>
                <a:t>lösning</a:t>
              </a:r>
              <a:endParaRPr sz="1800">
                <a:solidFill>
                  <a:schemeClr val="lt1"/>
                </a:solidFill>
                <a:latin typeface="Raleway SemiBold"/>
                <a:ea typeface="Raleway SemiBold"/>
                <a:cs typeface="Raleway SemiBold"/>
                <a:sym typeface="Raleway SemiBold"/>
              </a:endParaRPr>
            </a:p>
          </p:txBody>
        </p:sp>
        <p:sp>
          <p:nvSpPr>
            <p:cNvPr id="115" name="Google Shape;115;p20"/>
            <p:cNvSpPr/>
            <p:nvPr/>
          </p:nvSpPr>
          <p:spPr>
            <a:xfrm>
              <a:off x="4535769" y="2882045"/>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20"/>
            <p:cNvSpPr/>
            <p:nvPr/>
          </p:nvSpPr>
          <p:spPr>
            <a:xfrm>
              <a:off x="4823955" y="2422941"/>
              <a:ext cx="1721400" cy="1477800"/>
            </a:xfrm>
            <a:prstGeom prst="hexagon">
              <a:avLst>
                <a:gd name="adj" fmla="val 25000"/>
                <a:gd name="vf" fmla="val 115470"/>
              </a:avLst>
            </a:prstGeom>
            <a:blipFill rotWithShape="1">
              <a:blip r:embed="rId4">
                <a:alphaModFix/>
              </a:blip>
              <a:stretch>
                <a:fillRect l="-25989" r="-25979"/>
              </a:stretch>
            </a:blip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20"/>
            <p:cNvSpPr/>
            <p:nvPr/>
          </p:nvSpPr>
          <p:spPr>
            <a:xfrm>
              <a:off x="4863385" y="3085006"/>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20"/>
            <p:cNvSpPr/>
            <p:nvPr/>
          </p:nvSpPr>
          <p:spPr>
            <a:xfrm>
              <a:off x="1896636" y="814575"/>
              <a:ext cx="1721400" cy="1477800"/>
            </a:xfrm>
            <a:prstGeom prst="hexagon">
              <a:avLst>
                <a:gd name="adj" fmla="val 25000"/>
                <a:gd name="vf" fmla="val 115470"/>
              </a:avLst>
            </a:prstGeom>
            <a:solidFill>
              <a:srgbClr val="001D6A"/>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20"/>
            <p:cNvSpPr txBox="1"/>
            <p:nvPr/>
          </p:nvSpPr>
          <p:spPr>
            <a:xfrm>
              <a:off x="2081940" y="1022221"/>
              <a:ext cx="1314000" cy="1020000"/>
            </a:xfrm>
            <a:prstGeom prst="rect">
              <a:avLst/>
            </a:prstGeom>
            <a:noFill/>
            <a:ln>
              <a:noFill/>
            </a:ln>
          </p:spPr>
          <p:txBody>
            <a:bodyPr spcFirstLastPara="1" wrap="square" lIns="0" tIns="22850" rIns="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sv" sz="1800">
                  <a:solidFill>
                    <a:schemeClr val="lt1"/>
                  </a:solidFill>
                  <a:latin typeface="Raleway SemiBold"/>
                  <a:ea typeface="Raleway SemiBold"/>
                  <a:cs typeface="Raleway SemiBold"/>
                  <a:sym typeface="Raleway SemiBold"/>
                </a:rPr>
                <a:t>Omfattande kompetens</a:t>
              </a:r>
              <a:endParaRPr sz="1800" b="0" i="0" u="none" strike="noStrike" cap="none">
                <a:solidFill>
                  <a:schemeClr val="lt1"/>
                </a:solidFill>
                <a:latin typeface="Raleway SemiBold"/>
                <a:ea typeface="Raleway SemiBold"/>
                <a:cs typeface="Raleway SemiBold"/>
                <a:sym typeface="Raleway SemiBold"/>
              </a:endParaRPr>
            </a:p>
          </p:txBody>
        </p:sp>
        <p:sp>
          <p:nvSpPr>
            <p:cNvPr id="120" name="Google Shape;120;p20"/>
            <p:cNvSpPr/>
            <p:nvPr/>
          </p:nvSpPr>
          <p:spPr>
            <a:xfrm>
              <a:off x="3068320" y="845020"/>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20"/>
            <p:cNvSpPr/>
            <p:nvPr/>
          </p:nvSpPr>
          <p:spPr>
            <a:xfrm>
              <a:off x="3356501" y="0"/>
              <a:ext cx="1721400" cy="1477800"/>
            </a:xfrm>
            <a:prstGeom prst="hexagon">
              <a:avLst>
                <a:gd name="adj" fmla="val 25000"/>
                <a:gd name="vf" fmla="val 115470"/>
              </a:avLst>
            </a:prstGeom>
            <a:blipFill rotWithShape="1">
              <a:blip r:embed="rId5">
                <a:alphaModFix/>
              </a:blip>
              <a:stretch>
                <a:fillRect l="-13989" r="-13989"/>
              </a:stretch>
            </a:blip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20"/>
            <p:cNvSpPr/>
            <p:nvPr/>
          </p:nvSpPr>
          <p:spPr>
            <a:xfrm>
              <a:off x="3395936" y="654939"/>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20"/>
            <p:cNvSpPr/>
            <p:nvPr/>
          </p:nvSpPr>
          <p:spPr>
            <a:xfrm>
              <a:off x="4823950" y="812234"/>
              <a:ext cx="1721400" cy="1477800"/>
            </a:xfrm>
            <a:prstGeom prst="hexagon">
              <a:avLst>
                <a:gd name="adj" fmla="val 25000"/>
                <a:gd name="vf" fmla="val 115470"/>
              </a:avLst>
            </a:prstGeom>
            <a:solidFill>
              <a:srgbClr val="001D6A"/>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20"/>
            <p:cNvSpPr txBox="1"/>
            <p:nvPr/>
          </p:nvSpPr>
          <p:spPr>
            <a:xfrm>
              <a:off x="4944628" y="1041141"/>
              <a:ext cx="1414800" cy="1020000"/>
            </a:xfrm>
            <a:prstGeom prst="rect">
              <a:avLst/>
            </a:prstGeom>
            <a:noFill/>
            <a:ln>
              <a:noFill/>
            </a:ln>
          </p:spPr>
          <p:txBody>
            <a:bodyPr spcFirstLastPara="1" wrap="square" lIns="0" tIns="22850" rIns="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sv" sz="1800">
                  <a:solidFill>
                    <a:schemeClr val="lt1"/>
                  </a:solidFill>
                  <a:latin typeface="Raleway SemiBold"/>
                  <a:ea typeface="Raleway SemiBold"/>
                  <a:cs typeface="Raleway SemiBold"/>
                  <a:sym typeface="Raleway SemiBold"/>
                </a:rPr>
                <a:t>Tät och inspirerande gemenskap</a:t>
              </a:r>
              <a:endParaRPr sz="1800" b="0" i="0" u="none" strike="noStrike" cap="none">
                <a:solidFill>
                  <a:schemeClr val="lt1"/>
                </a:solidFill>
                <a:latin typeface="Raleway SemiBold"/>
                <a:ea typeface="Raleway SemiBold"/>
                <a:cs typeface="Raleway SemiBold"/>
                <a:sym typeface="Raleway SemiBold"/>
              </a:endParaRPr>
            </a:p>
          </p:txBody>
        </p:sp>
        <p:sp>
          <p:nvSpPr>
            <p:cNvPr id="125" name="Google Shape;125;p20"/>
            <p:cNvSpPr/>
            <p:nvPr/>
          </p:nvSpPr>
          <p:spPr>
            <a:xfrm>
              <a:off x="6304291" y="1464441"/>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20"/>
            <p:cNvSpPr/>
            <p:nvPr/>
          </p:nvSpPr>
          <p:spPr>
            <a:xfrm>
              <a:off x="6297465" y="1624468"/>
              <a:ext cx="1721400" cy="1477800"/>
            </a:xfrm>
            <a:prstGeom prst="hexagon">
              <a:avLst>
                <a:gd name="adj" fmla="val 25000"/>
                <a:gd name="vf" fmla="val 115470"/>
              </a:avLst>
            </a:prstGeom>
            <a:blipFill rotWithShape="1">
              <a:blip r:embed="rId6">
                <a:alphaModFix/>
              </a:blip>
              <a:stretch>
                <a:fillRect l="-6989" r="-6998"/>
              </a:stretch>
            </a:blip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20"/>
            <p:cNvSpPr/>
            <p:nvPr/>
          </p:nvSpPr>
          <p:spPr>
            <a:xfrm>
              <a:off x="6644799" y="1650618"/>
              <a:ext cx="201000" cy="173400"/>
            </a:xfrm>
            <a:prstGeom prst="hexagon">
              <a:avLst>
                <a:gd name="adj" fmla="val 25000"/>
                <a:gd name="vf" fmla="val 115470"/>
              </a:avLst>
            </a:prstGeom>
            <a:solidFill>
              <a:schemeClr val="lt2"/>
            </a:solidFill>
            <a:ln w="25400" cap="flat" cmpd="sng">
              <a:solidFill>
                <a:srgbClr val="001D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457200" y="223428"/>
            <a:ext cx="8229600" cy="8574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sv"/>
              <a:t>Vad är Produktionsekonomi?</a:t>
            </a:r>
            <a:endParaRPr/>
          </a:p>
        </p:txBody>
      </p:sp>
      <p:sp>
        <p:nvSpPr>
          <p:cNvPr id="133" name="Google Shape;133;p21"/>
          <p:cNvSpPr txBox="1">
            <a:spLocks noGrp="1"/>
          </p:cNvSpPr>
          <p:nvPr>
            <p:ph type="body" idx="1"/>
          </p:nvPr>
        </p:nvSpPr>
        <p:spPr>
          <a:xfrm>
            <a:off x="457200" y="1356747"/>
            <a:ext cx="8229600" cy="2010900"/>
          </a:xfrm>
          <a:prstGeom prst="rect">
            <a:avLst/>
          </a:prstGeom>
        </p:spPr>
        <p:txBody>
          <a:bodyPr spcFirstLastPara="1" wrap="square" lIns="91425" tIns="45700" rIns="91425" bIns="45700" anchor="t" anchorCtr="0">
            <a:noAutofit/>
          </a:bodyPr>
          <a:lstStyle/>
          <a:p>
            <a:pPr marL="0" lvl="0" indent="0" algn="l" rtl="0">
              <a:spcBef>
                <a:spcPts val="480"/>
              </a:spcBef>
              <a:spcAft>
                <a:spcPts val="0"/>
              </a:spcAft>
              <a:buNone/>
            </a:pPr>
            <a:r>
              <a:rPr lang="sv" dirty="0"/>
              <a:t>Hur skapas bestående värde?</a:t>
            </a:r>
            <a:endParaRPr dirty="0"/>
          </a:p>
          <a:p>
            <a:pPr marL="0" lvl="0" indent="0" algn="l" rtl="0">
              <a:spcBef>
                <a:spcPts val="480"/>
              </a:spcBef>
              <a:spcAft>
                <a:spcPts val="0"/>
              </a:spcAft>
              <a:buNone/>
            </a:pPr>
            <a:r>
              <a:rPr lang="sv" dirty="0"/>
              <a:t>Hur leds välmående organisationer?</a:t>
            </a:r>
            <a:endParaRPr dirty="0"/>
          </a:p>
          <a:p>
            <a:pPr marL="0" lvl="0" indent="0" algn="l" rtl="0">
              <a:spcBef>
                <a:spcPts val="480"/>
              </a:spcBef>
              <a:spcAft>
                <a:spcPts val="0"/>
              </a:spcAft>
              <a:buNone/>
            </a:pPr>
            <a:r>
              <a:rPr lang="sv" dirty="0"/>
              <a:t>Hur skapas och utvecklas produkter effektivt?</a:t>
            </a:r>
            <a:endParaRPr dirty="0"/>
          </a:p>
          <a:p>
            <a:pPr marL="0" lvl="0" indent="0" algn="l" rtl="0">
              <a:spcBef>
                <a:spcPts val="480"/>
              </a:spcBef>
              <a:spcAft>
                <a:spcPts val="0"/>
              </a:spcAft>
              <a:buNone/>
            </a:pPr>
            <a:r>
              <a:rPr lang="sv" dirty="0"/>
              <a:t>Hur skapas användarvänliga tjänster?</a:t>
            </a:r>
            <a:endParaRPr dirty="0"/>
          </a:p>
          <a:p>
            <a:pPr marL="0" lvl="0" indent="0" algn="l" rtl="0">
              <a:spcBef>
                <a:spcPts val="480"/>
              </a:spcBef>
              <a:spcAft>
                <a:spcPts val="0"/>
              </a:spcAft>
              <a:buNone/>
            </a:pPr>
            <a:endParaRPr dirty="0"/>
          </a:p>
          <a:p>
            <a:pPr marL="0" lvl="0" indent="0" algn="l" rtl="0">
              <a:spcBef>
                <a:spcPts val="480"/>
              </a:spcBef>
              <a:spcAft>
                <a:spcPts val="0"/>
              </a:spcAft>
              <a:buNone/>
            </a:pPr>
            <a:r>
              <a:rPr lang="sv" dirty="0"/>
              <a:t>Möjliggör en karriär som liknar dig!</a:t>
            </a:r>
            <a:endParaRPr dirty="0"/>
          </a:p>
          <a:p>
            <a:pPr marL="0" lvl="0" indent="0" algn="l" rtl="0">
              <a:spcBef>
                <a:spcPts val="480"/>
              </a:spcBef>
              <a:spcAft>
                <a:spcPts val="0"/>
              </a:spcAft>
              <a:buNone/>
            </a:pPr>
            <a:endParaRPr dirty="0"/>
          </a:p>
          <a:p>
            <a:pPr marL="0" lvl="0" indent="0" algn="l" rtl="0">
              <a:spcBef>
                <a:spcPts val="480"/>
              </a:spcBef>
              <a:spcAft>
                <a:spcPts val="0"/>
              </a:spcAft>
              <a:buNone/>
            </a:pPr>
            <a:endParaRPr dirty="0"/>
          </a:p>
          <a:p>
            <a:pPr marL="0" lvl="0" indent="0" algn="l" rtl="0">
              <a:spcBef>
                <a:spcPts val="480"/>
              </a:spcBef>
              <a:spcAft>
                <a:spcPts val="0"/>
              </a:spcAft>
              <a:buNone/>
            </a:pPr>
            <a:endParaRPr dirty="0"/>
          </a:p>
          <a:p>
            <a:pPr marL="0" lvl="0" indent="0" algn="l" rtl="0">
              <a:spcBef>
                <a:spcPts val="480"/>
              </a:spcBef>
              <a:spcAft>
                <a:spcPts val="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22"/>
          <p:cNvPicPr preferRelativeResize="0"/>
          <p:nvPr/>
        </p:nvPicPr>
        <p:blipFill rotWithShape="1">
          <a:blip r:embed="rId3">
            <a:alphaModFix/>
          </a:blip>
          <a:srcRect/>
          <a:stretch/>
        </p:blipFill>
        <p:spPr>
          <a:xfrm>
            <a:off x="350154" y="305777"/>
            <a:ext cx="2187204" cy="1748620"/>
          </a:xfrm>
          <a:prstGeom prst="rect">
            <a:avLst/>
          </a:prstGeom>
          <a:noFill/>
          <a:ln>
            <a:noFill/>
          </a:ln>
        </p:spPr>
      </p:pic>
      <p:grpSp>
        <p:nvGrpSpPr>
          <p:cNvPr id="140" name="Google Shape;140;p22"/>
          <p:cNvGrpSpPr/>
          <p:nvPr/>
        </p:nvGrpSpPr>
        <p:grpSpPr>
          <a:xfrm>
            <a:off x="1246575" y="227243"/>
            <a:ext cx="7017089" cy="3978826"/>
            <a:chOff x="3349" y="195385"/>
            <a:chExt cx="6853965" cy="3832427"/>
          </a:xfrm>
        </p:grpSpPr>
        <p:sp>
          <p:nvSpPr>
            <p:cNvPr id="141" name="Google Shape;141;p22"/>
            <p:cNvSpPr/>
            <p:nvPr/>
          </p:nvSpPr>
          <p:spPr>
            <a:xfrm>
              <a:off x="3596140" y="195385"/>
              <a:ext cx="1105500" cy="737100"/>
            </a:xfrm>
            <a:prstGeom prst="roundRect">
              <a:avLst>
                <a:gd name="adj" fmla="val 10000"/>
              </a:avLst>
            </a:prstGeom>
            <a:solidFill>
              <a:srgbClr val="001D6A"/>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22"/>
            <p:cNvSpPr txBox="1"/>
            <p:nvPr/>
          </p:nvSpPr>
          <p:spPr>
            <a:xfrm>
              <a:off x="3617725" y="216970"/>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b="0" i="0" u="none" strike="noStrike" cap="none">
                  <a:solidFill>
                    <a:schemeClr val="lt1"/>
                  </a:solidFill>
                  <a:latin typeface="Arial"/>
                  <a:ea typeface="Arial"/>
                  <a:cs typeface="Arial"/>
                  <a:sym typeface="Arial"/>
                </a:rPr>
                <a:t>Aalto</a:t>
              </a:r>
              <a:r>
                <a:rPr lang="sv" sz="800">
                  <a:solidFill>
                    <a:schemeClr val="lt1"/>
                  </a:solidFill>
                </a:rPr>
                <a:t> Universitetet</a:t>
              </a:r>
              <a:endParaRPr sz="1400" b="0" i="0" u="none" strike="noStrike" cap="none">
                <a:solidFill>
                  <a:srgbClr val="000000"/>
                </a:solidFill>
                <a:latin typeface="Arial"/>
                <a:ea typeface="Arial"/>
                <a:cs typeface="Arial"/>
                <a:sym typeface="Arial"/>
              </a:endParaRPr>
            </a:p>
          </p:txBody>
        </p:sp>
        <p:sp>
          <p:nvSpPr>
            <p:cNvPr id="143" name="Google Shape;143;p22"/>
            <p:cNvSpPr/>
            <p:nvPr/>
          </p:nvSpPr>
          <p:spPr>
            <a:xfrm>
              <a:off x="2711760" y="932368"/>
              <a:ext cx="1437000" cy="294900"/>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854"/>
              </a:solidFill>
              <a:prstDash val="solid"/>
              <a:round/>
              <a:headEnd type="none" w="sm" len="sm"/>
              <a:tailEnd type="none" w="sm" len="sm"/>
            </a:ln>
          </p:spPr>
          <p:txBody>
            <a:bodyPr/>
            <a:lstStyle/>
            <a:p>
              <a:endParaRPr lang="fi-FI"/>
            </a:p>
          </p:txBody>
        </p:sp>
        <p:sp>
          <p:nvSpPr>
            <p:cNvPr id="144" name="Google Shape;144;p22"/>
            <p:cNvSpPr/>
            <p:nvPr/>
          </p:nvSpPr>
          <p:spPr>
            <a:xfrm>
              <a:off x="2159024" y="1227161"/>
              <a:ext cx="1105500" cy="737100"/>
            </a:xfrm>
            <a:prstGeom prst="roundRect">
              <a:avLst>
                <a:gd name="adj" fmla="val 10000"/>
              </a:avLst>
            </a:prstGeom>
            <a:solidFill>
              <a:srgbClr val="011F6A">
                <a:alpha val="45880"/>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22"/>
            <p:cNvSpPr txBox="1"/>
            <p:nvPr/>
          </p:nvSpPr>
          <p:spPr>
            <a:xfrm>
              <a:off x="2180609" y="1248746"/>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Handelshögskola</a:t>
              </a:r>
              <a:endParaRPr sz="800">
                <a:solidFill>
                  <a:schemeClr val="lt1"/>
                </a:solidFill>
              </a:endParaRPr>
            </a:p>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(BIZ)</a:t>
              </a:r>
              <a:endParaRPr sz="800">
                <a:solidFill>
                  <a:schemeClr val="lt1"/>
                </a:solidFill>
              </a:endParaRPr>
            </a:p>
          </p:txBody>
        </p:sp>
        <p:sp>
          <p:nvSpPr>
            <p:cNvPr id="146" name="Google Shape;146;p22"/>
            <p:cNvSpPr/>
            <p:nvPr/>
          </p:nvSpPr>
          <p:spPr>
            <a:xfrm>
              <a:off x="4103157" y="932368"/>
              <a:ext cx="91500" cy="294900"/>
            </a:xfrm>
            <a:custGeom>
              <a:avLst/>
              <a:gdLst/>
              <a:ahLst/>
              <a:cxnLst/>
              <a:rect l="l" t="t" r="r" b="b"/>
              <a:pathLst>
                <a:path w="120000" h="120000" extrusionOk="0">
                  <a:moveTo>
                    <a:pt x="60000" y="0"/>
                  </a:moveTo>
                  <a:lnTo>
                    <a:pt x="60000" y="120000"/>
                  </a:lnTo>
                </a:path>
              </a:pathLst>
            </a:custGeom>
            <a:noFill/>
            <a:ln w="25400" cap="flat" cmpd="sng">
              <a:solidFill>
                <a:srgbClr val="001854"/>
              </a:solidFill>
              <a:prstDash val="solid"/>
              <a:round/>
              <a:headEnd type="none" w="sm" len="sm"/>
              <a:tailEnd type="none" w="sm" len="sm"/>
            </a:ln>
          </p:spPr>
          <p:txBody>
            <a:bodyPr/>
            <a:lstStyle/>
            <a:p>
              <a:endParaRPr lang="fi-FI"/>
            </a:p>
          </p:txBody>
        </p:sp>
        <p:sp>
          <p:nvSpPr>
            <p:cNvPr id="147" name="Google Shape;147;p22"/>
            <p:cNvSpPr/>
            <p:nvPr/>
          </p:nvSpPr>
          <p:spPr>
            <a:xfrm>
              <a:off x="3596140" y="1227161"/>
              <a:ext cx="1105500" cy="737100"/>
            </a:xfrm>
            <a:prstGeom prst="roundRect">
              <a:avLst>
                <a:gd name="adj" fmla="val 10000"/>
              </a:avLst>
            </a:prstGeom>
            <a:solidFill>
              <a:schemeClr val="dk2"/>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22"/>
            <p:cNvSpPr txBox="1"/>
            <p:nvPr/>
          </p:nvSpPr>
          <p:spPr>
            <a:xfrm>
              <a:off x="3617725" y="1248746"/>
              <a:ext cx="1062300" cy="693900"/>
            </a:xfrm>
            <a:prstGeom prst="rect">
              <a:avLst/>
            </a:prstGeom>
            <a:solidFill>
              <a:srgbClr val="001D6A"/>
            </a:solid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dirty="0">
                  <a:solidFill>
                    <a:schemeClr val="lt1"/>
                  </a:solidFill>
                </a:rPr>
                <a:t>Tekniska</a:t>
              </a:r>
              <a:endParaRPr sz="800" dirty="0">
                <a:solidFill>
                  <a:schemeClr val="lt1"/>
                </a:solidFill>
              </a:endParaRPr>
            </a:p>
            <a:p>
              <a:pPr marL="0" marR="0" lvl="0" indent="0" algn="ctr" rtl="0">
                <a:lnSpc>
                  <a:spcPct val="90000"/>
                </a:lnSpc>
                <a:spcBef>
                  <a:spcPts val="0"/>
                </a:spcBef>
                <a:spcAft>
                  <a:spcPts val="0"/>
                </a:spcAft>
                <a:buClr>
                  <a:srgbClr val="000000"/>
                </a:buClr>
                <a:buSzPts val="800"/>
                <a:buFont typeface="Arial"/>
                <a:buNone/>
              </a:pPr>
              <a:r>
                <a:rPr lang="sv" sz="800" dirty="0">
                  <a:solidFill>
                    <a:schemeClr val="lt1"/>
                  </a:solidFill>
                </a:rPr>
                <a:t>högskolan</a:t>
              </a:r>
              <a:endParaRPr sz="800" dirty="0">
                <a:solidFill>
                  <a:schemeClr val="lt1"/>
                </a:solidFill>
              </a:endParaRPr>
            </a:p>
            <a:p>
              <a:pPr marL="0" marR="0" lvl="0" indent="0" algn="ctr" rtl="0">
                <a:lnSpc>
                  <a:spcPct val="90000"/>
                </a:lnSpc>
                <a:spcBef>
                  <a:spcPts val="0"/>
                </a:spcBef>
                <a:spcAft>
                  <a:spcPts val="0"/>
                </a:spcAft>
                <a:buClr>
                  <a:srgbClr val="000000"/>
                </a:buClr>
                <a:buSzPts val="800"/>
                <a:buFont typeface="Arial"/>
                <a:buNone/>
              </a:pPr>
              <a:r>
                <a:rPr lang="sv" sz="800" dirty="0">
                  <a:solidFill>
                    <a:schemeClr val="lt1"/>
                  </a:solidFill>
                </a:rPr>
                <a:t>(TECH)</a:t>
              </a:r>
              <a:endParaRPr sz="800" dirty="0">
                <a:solidFill>
                  <a:schemeClr val="lt1"/>
                </a:solidFill>
              </a:endParaRPr>
            </a:p>
          </p:txBody>
        </p:sp>
        <p:sp>
          <p:nvSpPr>
            <p:cNvPr id="149" name="Google Shape;149;p22"/>
            <p:cNvSpPr/>
            <p:nvPr/>
          </p:nvSpPr>
          <p:spPr>
            <a:xfrm>
              <a:off x="1993202" y="1964143"/>
              <a:ext cx="2155800" cy="294900"/>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50" name="Google Shape;150;p22"/>
            <p:cNvSpPr/>
            <p:nvPr/>
          </p:nvSpPr>
          <p:spPr>
            <a:xfrm>
              <a:off x="1440465" y="2258937"/>
              <a:ext cx="1105500" cy="737100"/>
            </a:xfrm>
            <a:prstGeom prst="roundRect">
              <a:avLst>
                <a:gd name="adj" fmla="val 10000"/>
              </a:avLst>
            </a:prstGeom>
            <a:solidFill>
              <a:srgbClr val="011F6A">
                <a:alpha val="45880"/>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22"/>
            <p:cNvSpPr txBox="1"/>
            <p:nvPr/>
          </p:nvSpPr>
          <p:spPr>
            <a:xfrm>
              <a:off x="1462050" y="2280522"/>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Högskolan för kemiteknik</a:t>
              </a:r>
              <a:endParaRPr sz="800">
                <a:solidFill>
                  <a:schemeClr val="lt1"/>
                </a:solidFill>
              </a:endParaRPr>
            </a:p>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(CHEM)</a:t>
              </a:r>
              <a:endParaRPr sz="800">
                <a:solidFill>
                  <a:schemeClr val="lt1"/>
                </a:solidFill>
              </a:endParaRPr>
            </a:p>
          </p:txBody>
        </p:sp>
        <p:sp>
          <p:nvSpPr>
            <p:cNvPr id="152" name="Google Shape;152;p22"/>
            <p:cNvSpPr/>
            <p:nvPr/>
          </p:nvSpPr>
          <p:spPr>
            <a:xfrm>
              <a:off x="3430319" y="1964143"/>
              <a:ext cx="718500" cy="294900"/>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53" name="Google Shape;153;p22"/>
            <p:cNvSpPr/>
            <p:nvPr/>
          </p:nvSpPr>
          <p:spPr>
            <a:xfrm>
              <a:off x="2877582" y="2258937"/>
              <a:ext cx="1105500" cy="737100"/>
            </a:xfrm>
            <a:prstGeom prst="roundRect">
              <a:avLst>
                <a:gd name="adj" fmla="val 10000"/>
              </a:avLst>
            </a:prstGeom>
            <a:solidFill>
              <a:srgbClr val="001D6A"/>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22"/>
            <p:cNvSpPr txBox="1"/>
            <p:nvPr/>
          </p:nvSpPr>
          <p:spPr>
            <a:xfrm>
              <a:off x="2899167" y="2280522"/>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Skolan för teknikvetenskaper</a:t>
              </a:r>
              <a:endParaRPr sz="800">
                <a:solidFill>
                  <a:schemeClr val="lt1"/>
                </a:solidFill>
              </a:endParaRPr>
            </a:p>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(SCI)</a:t>
              </a:r>
              <a:endParaRPr sz="800">
                <a:solidFill>
                  <a:schemeClr val="lt1"/>
                </a:solidFill>
              </a:endParaRPr>
            </a:p>
          </p:txBody>
        </p:sp>
        <p:sp>
          <p:nvSpPr>
            <p:cNvPr id="155" name="Google Shape;155;p22"/>
            <p:cNvSpPr/>
            <p:nvPr/>
          </p:nvSpPr>
          <p:spPr>
            <a:xfrm>
              <a:off x="556086" y="2995919"/>
              <a:ext cx="2874300" cy="294900"/>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56" name="Google Shape;156;p22"/>
            <p:cNvSpPr/>
            <p:nvPr/>
          </p:nvSpPr>
          <p:spPr>
            <a:xfrm>
              <a:off x="3349" y="3290712"/>
              <a:ext cx="1105500" cy="737100"/>
            </a:xfrm>
            <a:prstGeom prst="roundRect">
              <a:avLst>
                <a:gd name="adj" fmla="val 10000"/>
              </a:avLst>
            </a:prstGeom>
            <a:solidFill>
              <a:srgbClr val="011F6A">
                <a:alpha val="45880"/>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22"/>
            <p:cNvSpPr txBox="1"/>
            <p:nvPr/>
          </p:nvSpPr>
          <p:spPr>
            <a:xfrm>
              <a:off x="24934" y="3312297"/>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Teknisk psykologi</a:t>
              </a:r>
              <a:endParaRPr sz="1400" b="0" i="0" u="none" strike="noStrike" cap="none">
                <a:solidFill>
                  <a:srgbClr val="000000"/>
                </a:solidFill>
                <a:latin typeface="Arial"/>
                <a:ea typeface="Arial"/>
                <a:cs typeface="Arial"/>
                <a:sym typeface="Arial"/>
              </a:endParaRPr>
            </a:p>
          </p:txBody>
        </p:sp>
        <p:sp>
          <p:nvSpPr>
            <p:cNvPr id="158" name="Google Shape;158;p22"/>
            <p:cNvSpPr/>
            <p:nvPr/>
          </p:nvSpPr>
          <p:spPr>
            <a:xfrm>
              <a:off x="1993202" y="2995919"/>
              <a:ext cx="1437000" cy="294900"/>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59" name="Google Shape;159;p22"/>
            <p:cNvSpPr/>
            <p:nvPr/>
          </p:nvSpPr>
          <p:spPr>
            <a:xfrm>
              <a:off x="1440465" y="3290712"/>
              <a:ext cx="1105500" cy="737100"/>
            </a:xfrm>
            <a:prstGeom prst="roundRect">
              <a:avLst>
                <a:gd name="adj" fmla="val 10000"/>
              </a:avLst>
            </a:prstGeom>
            <a:solidFill>
              <a:srgbClr val="011F6A">
                <a:alpha val="45880"/>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22"/>
            <p:cNvSpPr txBox="1"/>
            <p:nvPr/>
          </p:nvSpPr>
          <p:spPr>
            <a:xfrm>
              <a:off x="1462050" y="3312297"/>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Datateknik</a:t>
              </a:r>
              <a:endParaRPr sz="1400" b="0" i="0" u="none" strike="noStrike" cap="none">
                <a:solidFill>
                  <a:srgbClr val="000000"/>
                </a:solidFill>
                <a:latin typeface="Arial"/>
                <a:ea typeface="Arial"/>
                <a:cs typeface="Arial"/>
                <a:sym typeface="Arial"/>
              </a:endParaRPr>
            </a:p>
          </p:txBody>
        </p:sp>
        <p:sp>
          <p:nvSpPr>
            <p:cNvPr id="161" name="Google Shape;161;p22"/>
            <p:cNvSpPr/>
            <p:nvPr/>
          </p:nvSpPr>
          <p:spPr>
            <a:xfrm>
              <a:off x="3384599" y="2995919"/>
              <a:ext cx="91500" cy="294900"/>
            </a:xfrm>
            <a:custGeom>
              <a:avLst/>
              <a:gdLst/>
              <a:ahLst/>
              <a:cxnLst/>
              <a:rect l="l" t="t" r="r" b="b"/>
              <a:pathLst>
                <a:path w="120000" h="120000" extrusionOk="0">
                  <a:moveTo>
                    <a:pt x="60000" y="0"/>
                  </a:moveTo>
                  <a:lnTo>
                    <a:pt x="6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62" name="Google Shape;162;p22"/>
            <p:cNvSpPr/>
            <p:nvPr/>
          </p:nvSpPr>
          <p:spPr>
            <a:xfrm>
              <a:off x="2877582" y="3290712"/>
              <a:ext cx="1105500" cy="737100"/>
            </a:xfrm>
            <a:prstGeom prst="roundRect">
              <a:avLst>
                <a:gd name="adj" fmla="val 10000"/>
              </a:avLst>
            </a:prstGeom>
            <a:solidFill>
              <a:srgbClr val="001D6A"/>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22"/>
            <p:cNvSpPr txBox="1"/>
            <p:nvPr/>
          </p:nvSpPr>
          <p:spPr>
            <a:xfrm>
              <a:off x="2899167" y="3312297"/>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Produktionsekonomi</a:t>
              </a:r>
              <a:endParaRPr sz="1400" b="0" i="0" u="none" strike="noStrike" cap="none">
                <a:solidFill>
                  <a:srgbClr val="000000"/>
                </a:solidFill>
                <a:latin typeface="Arial"/>
                <a:ea typeface="Arial"/>
                <a:cs typeface="Arial"/>
                <a:sym typeface="Arial"/>
              </a:endParaRPr>
            </a:p>
          </p:txBody>
        </p:sp>
        <p:sp>
          <p:nvSpPr>
            <p:cNvPr id="164" name="Google Shape;164;p22"/>
            <p:cNvSpPr/>
            <p:nvPr/>
          </p:nvSpPr>
          <p:spPr>
            <a:xfrm>
              <a:off x="3430319" y="2995919"/>
              <a:ext cx="1437000" cy="294900"/>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65" name="Google Shape;165;p22"/>
            <p:cNvSpPr/>
            <p:nvPr/>
          </p:nvSpPr>
          <p:spPr>
            <a:xfrm>
              <a:off x="4314698" y="3290712"/>
              <a:ext cx="1105500" cy="737100"/>
            </a:xfrm>
            <a:prstGeom prst="roundRect">
              <a:avLst>
                <a:gd name="adj" fmla="val 10000"/>
              </a:avLst>
            </a:prstGeom>
            <a:solidFill>
              <a:srgbClr val="011F6A">
                <a:alpha val="45880"/>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22"/>
            <p:cNvSpPr txBox="1"/>
            <p:nvPr/>
          </p:nvSpPr>
          <p:spPr>
            <a:xfrm>
              <a:off x="4336283" y="3312297"/>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Informationsnätverk</a:t>
              </a:r>
              <a:endParaRPr sz="1400" b="0" i="0" u="none" strike="noStrike" cap="none">
                <a:solidFill>
                  <a:srgbClr val="000000"/>
                </a:solidFill>
                <a:latin typeface="Arial"/>
                <a:ea typeface="Arial"/>
                <a:cs typeface="Arial"/>
                <a:sym typeface="Arial"/>
              </a:endParaRPr>
            </a:p>
          </p:txBody>
        </p:sp>
        <p:sp>
          <p:nvSpPr>
            <p:cNvPr id="167" name="Google Shape;167;p22"/>
            <p:cNvSpPr/>
            <p:nvPr/>
          </p:nvSpPr>
          <p:spPr>
            <a:xfrm>
              <a:off x="3430319" y="2995919"/>
              <a:ext cx="2874300" cy="294900"/>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68" name="Google Shape;168;p22"/>
            <p:cNvSpPr/>
            <p:nvPr/>
          </p:nvSpPr>
          <p:spPr>
            <a:xfrm>
              <a:off x="5751814" y="3290712"/>
              <a:ext cx="1105500" cy="737100"/>
            </a:xfrm>
            <a:prstGeom prst="roundRect">
              <a:avLst>
                <a:gd name="adj" fmla="val 10000"/>
              </a:avLst>
            </a:prstGeom>
            <a:solidFill>
              <a:srgbClr val="011F6A">
                <a:alpha val="45880"/>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22"/>
            <p:cNvSpPr txBox="1"/>
            <p:nvPr/>
          </p:nvSpPr>
          <p:spPr>
            <a:xfrm>
              <a:off x="5773399" y="3312297"/>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Teknisk fysik och matematik</a:t>
              </a:r>
              <a:endParaRPr sz="1400" b="0" i="0" u="none" strike="noStrike" cap="none">
                <a:solidFill>
                  <a:srgbClr val="000000"/>
                </a:solidFill>
                <a:latin typeface="Arial"/>
                <a:ea typeface="Arial"/>
                <a:cs typeface="Arial"/>
                <a:sym typeface="Arial"/>
              </a:endParaRPr>
            </a:p>
          </p:txBody>
        </p:sp>
        <p:sp>
          <p:nvSpPr>
            <p:cNvPr id="170" name="Google Shape;170;p22"/>
            <p:cNvSpPr/>
            <p:nvPr/>
          </p:nvSpPr>
          <p:spPr>
            <a:xfrm>
              <a:off x="4148877" y="1964143"/>
              <a:ext cx="718500" cy="294900"/>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71" name="Google Shape;171;p22"/>
            <p:cNvSpPr/>
            <p:nvPr/>
          </p:nvSpPr>
          <p:spPr>
            <a:xfrm>
              <a:off x="4314698" y="2258937"/>
              <a:ext cx="1105500" cy="737100"/>
            </a:xfrm>
            <a:prstGeom prst="roundRect">
              <a:avLst>
                <a:gd name="adj" fmla="val 10000"/>
              </a:avLst>
            </a:prstGeom>
            <a:solidFill>
              <a:srgbClr val="011F6A">
                <a:alpha val="45880"/>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p22"/>
            <p:cNvSpPr txBox="1"/>
            <p:nvPr/>
          </p:nvSpPr>
          <p:spPr>
            <a:xfrm>
              <a:off x="4336283" y="2280522"/>
              <a:ext cx="1062300" cy="693900"/>
            </a:xfrm>
            <a:prstGeom prst="rect">
              <a:avLst/>
            </a:prstGeom>
            <a:noFill/>
            <a:ln>
              <a:noFill/>
            </a:ln>
          </p:spPr>
          <p:txBody>
            <a:bodyPr spcFirstLastPara="1" wrap="square" lIns="30475" tIns="30475" rIns="30475" bIns="30475" anchor="ctr" anchorCtr="0">
              <a:noAutofit/>
            </a:bodyPr>
            <a:lstStyle/>
            <a:p>
              <a:pPr marL="0" lvl="0" indent="0" algn="ctr" rtl="0">
                <a:lnSpc>
                  <a:spcPct val="90000"/>
                </a:lnSpc>
                <a:spcBef>
                  <a:spcPts val="0"/>
                </a:spcBef>
                <a:spcAft>
                  <a:spcPts val="0"/>
                </a:spcAft>
                <a:buClr>
                  <a:schemeClr val="dk1"/>
                </a:buClr>
                <a:buSzPts val="800"/>
                <a:buFont typeface="Arial"/>
                <a:buNone/>
              </a:pPr>
              <a:r>
                <a:rPr lang="sv" sz="800">
                  <a:solidFill>
                    <a:schemeClr val="lt1"/>
                  </a:solidFill>
                </a:rPr>
                <a:t>Högskolan för </a:t>
              </a:r>
              <a:endParaRPr>
                <a:solidFill>
                  <a:schemeClr val="dk1"/>
                </a:solidFill>
              </a:endParaRPr>
            </a:p>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elektroteknik</a:t>
              </a:r>
              <a:endParaRPr sz="800">
                <a:solidFill>
                  <a:schemeClr val="lt1"/>
                </a:solidFill>
              </a:endParaRPr>
            </a:p>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(ELEC)</a:t>
              </a:r>
              <a:endParaRPr sz="800">
                <a:solidFill>
                  <a:schemeClr val="lt1"/>
                </a:solidFill>
              </a:endParaRPr>
            </a:p>
          </p:txBody>
        </p:sp>
        <p:sp>
          <p:nvSpPr>
            <p:cNvPr id="173" name="Google Shape;173;p22"/>
            <p:cNvSpPr/>
            <p:nvPr/>
          </p:nvSpPr>
          <p:spPr>
            <a:xfrm>
              <a:off x="4148877" y="1964143"/>
              <a:ext cx="2155800" cy="294900"/>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C5F"/>
              </a:solidFill>
              <a:prstDash val="solid"/>
              <a:round/>
              <a:headEnd type="none" w="sm" len="sm"/>
              <a:tailEnd type="none" w="sm" len="sm"/>
            </a:ln>
          </p:spPr>
          <p:txBody>
            <a:bodyPr/>
            <a:lstStyle/>
            <a:p>
              <a:endParaRPr lang="fi-FI"/>
            </a:p>
          </p:txBody>
        </p:sp>
        <p:sp>
          <p:nvSpPr>
            <p:cNvPr id="174" name="Google Shape;174;p22"/>
            <p:cNvSpPr/>
            <p:nvPr/>
          </p:nvSpPr>
          <p:spPr>
            <a:xfrm>
              <a:off x="5751814" y="2258937"/>
              <a:ext cx="1105500" cy="737100"/>
            </a:xfrm>
            <a:prstGeom prst="roundRect">
              <a:avLst>
                <a:gd name="adj" fmla="val 10000"/>
              </a:avLst>
            </a:prstGeom>
            <a:solidFill>
              <a:srgbClr val="011F6A">
                <a:alpha val="45880"/>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22"/>
            <p:cNvSpPr txBox="1"/>
            <p:nvPr/>
          </p:nvSpPr>
          <p:spPr>
            <a:xfrm>
              <a:off x="5773399" y="2280522"/>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Högskolan för ingenjörsvetenskaper</a:t>
              </a:r>
              <a:endParaRPr sz="800">
                <a:solidFill>
                  <a:schemeClr val="lt1"/>
                </a:solidFill>
              </a:endParaRPr>
            </a:p>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(ENG)</a:t>
              </a:r>
              <a:endParaRPr sz="800">
                <a:solidFill>
                  <a:schemeClr val="lt1"/>
                </a:solidFill>
              </a:endParaRPr>
            </a:p>
          </p:txBody>
        </p:sp>
        <p:sp>
          <p:nvSpPr>
            <p:cNvPr id="176" name="Google Shape;176;p22"/>
            <p:cNvSpPr/>
            <p:nvPr/>
          </p:nvSpPr>
          <p:spPr>
            <a:xfrm>
              <a:off x="4148877" y="932368"/>
              <a:ext cx="1437000" cy="294900"/>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001854"/>
              </a:solidFill>
              <a:prstDash val="solid"/>
              <a:round/>
              <a:headEnd type="none" w="sm" len="sm"/>
              <a:tailEnd type="none" w="sm" len="sm"/>
            </a:ln>
          </p:spPr>
          <p:txBody>
            <a:bodyPr/>
            <a:lstStyle/>
            <a:p>
              <a:endParaRPr lang="fi-FI"/>
            </a:p>
          </p:txBody>
        </p:sp>
        <p:sp>
          <p:nvSpPr>
            <p:cNvPr id="177" name="Google Shape;177;p22"/>
            <p:cNvSpPr/>
            <p:nvPr/>
          </p:nvSpPr>
          <p:spPr>
            <a:xfrm>
              <a:off x="5033256" y="1227161"/>
              <a:ext cx="1105500" cy="737100"/>
            </a:xfrm>
            <a:prstGeom prst="roundRect">
              <a:avLst>
                <a:gd name="adj" fmla="val 10000"/>
              </a:avLst>
            </a:prstGeom>
            <a:solidFill>
              <a:srgbClr val="011F6A">
                <a:alpha val="45880"/>
              </a:srgbClr>
            </a:solidFill>
            <a:ln w="254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22"/>
            <p:cNvSpPr txBox="1"/>
            <p:nvPr/>
          </p:nvSpPr>
          <p:spPr>
            <a:xfrm>
              <a:off x="5054841" y="1248746"/>
              <a:ext cx="1062300" cy="6939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Högskolan för konst och design</a:t>
              </a:r>
              <a:endParaRPr sz="800" b="0"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800"/>
                <a:buFont typeface="Arial"/>
                <a:buNone/>
              </a:pPr>
              <a:r>
                <a:rPr lang="sv" sz="800">
                  <a:solidFill>
                    <a:schemeClr val="lt1"/>
                  </a:solidFill>
                </a:rPr>
                <a:t>(ARTS)</a:t>
              </a:r>
              <a:endParaRPr sz="800">
                <a:solidFill>
                  <a:schemeClr val="lt1"/>
                </a:solidFil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3"/>
          <p:cNvSpPr txBox="1">
            <a:spLocks noGrp="1"/>
          </p:cNvSpPr>
          <p:nvPr>
            <p:ph type="title"/>
          </p:nvPr>
        </p:nvSpPr>
        <p:spPr>
          <a:xfrm>
            <a:off x="530028" y="276788"/>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sv"/>
              <a:t>EXAMEN</a:t>
            </a:r>
            <a:endParaRPr/>
          </a:p>
        </p:txBody>
      </p:sp>
      <p:grpSp>
        <p:nvGrpSpPr>
          <p:cNvPr id="185" name="Google Shape;185;p23"/>
          <p:cNvGrpSpPr/>
          <p:nvPr/>
        </p:nvGrpSpPr>
        <p:grpSpPr>
          <a:xfrm>
            <a:off x="458583" y="1883159"/>
            <a:ext cx="8228335" cy="1834500"/>
            <a:chOff x="1383" y="473459"/>
            <a:chExt cx="8228335" cy="1834500"/>
          </a:xfrm>
        </p:grpSpPr>
        <p:sp>
          <p:nvSpPr>
            <p:cNvPr id="186" name="Google Shape;186;p23"/>
            <p:cNvSpPr/>
            <p:nvPr/>
          </p:nvSpPr>
          <p:spPr>
            <a:xfrm>
              <a:off x="1383" y="473459"/>
              <a:ext cx="1834500" cy="1834500"/>
            </a:xfrm>
            <a:prstGeom prst="ellipse">
              <a:avLst/>
            </a:prstGeom>
            <a:solidFill>
              <a:srgbClr val="002E7D"/>
            </a:solidFill>
            <a:ln w="25400" cap="flat" cmpd="sng">
              <a:solidFill>
                <a:srgbClr val="0033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23"/>
            <p:cNvSpPr txBox="1"/>
            <p:nvPr/>
          </p:nvSpPr>
          <p:spPr>
            <a:xfrm>
              <a:off x="270026" y="742100"/>
              <a:ext cx="1565700" cy="1297200"/>
            </a:xfrm>
            <a:prstGeom prst="rect">
              <a:avLst/>
            </a:prstGeom>
            <a:noFill/>
            <a:ln>
              <a:noFill/>
            </a:ln>
          </p:spPr>
          <p:txBody>
            <a:bodyPr spcFirstLastPara="1" wrap="square" lIns="21575" tIns="21575" rIns="21575" bIns="215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sv" sz="1500" b="0" i="0" u="none" strike="noStrike" cap="none">
                  <a:solidFill>
                    <a:schemeClr val="lt1"/>
                  </a:solidFill>
                  <a:latin typeface="Raleway SemiBold"/>
                  <a:ea typeface="Raleway SemiBold"/>
                  <a:cs typeface="Raleway SemiBold"/>
                  <a:sym typeface="Raleway SemiBold"/>
                </a:rPr>
                <a:t>Kandi</a:t>
              </a:r>
              <a:r>
                <a:rPr lang="sv" sz="1500">
                  <a:solidFill>
                    <a:schemeClr val="lt1"/>
                  </a:solidFill>
                  <a:latin typeface="Raleway SemiBold"/>
                  <a:ea typeface="Raleway SemiBold"/>
                  <a:cs typeface="Raleway SemiBold"/>
                  <a:sym typeface="Raleway SemiBold"/>
                </a:rPr>
                <a:t>dat</a:t>
              </a:r>
              <a:endParaRPr sz="1500" b="0" i="0" u="none" strike="noStrike" cap="none">
                <a:solidFill>
                  <a:srgbClr val="000000"/>
                </a:solidFill>
                <a:latin typeface="Raleway SemiBold"/>
                <a:ea typeface="Raleway SemiBold"/>
                <a:cs typeface="Raleway SemiBold"/>
                <a:sym typeface="Raleway SemiBold"/>
              </a:endParaRPr>
            </a:p>
            <a:p>
              <a:pPr marL="114300" marR="0" lvl="1" indent="-127000" algn="l" rtl="0">
                <a:lnSpc>
                  <a:spcPct val="90000"/>
                </a:lnSpc>
                <a:spcBef>
                  <a:spcPts val="595"/>
                </a:spcBef>
                <a:spcAft>
                  <a:spcPts val="0"/>
                </a:spcAft>
                <a:buClr>
                  <a:schemeClr val="lt1"/>
                </a:buClr>
                <a:buSzPts val="1500"/>
                <a:buFont typeface="Calibri"/>
                <a:buChar char="•"/>
              </a:pPr>
              <a:r>
                <a:rPr lang="sv" sz="1500" b="0" i="0" u="none" strike="noStrike" cap="none">
                  <a:solidFill>
                    <a:schemeClr val="lt1"/>
                  </a:solidFill>
                  <a:latin typeface="Raleway SemiBold"/>
                  <a:ea typeface="Raleway SemiBold"/>
                  <a:cs typeface="Raleway SemiBold"/>
                  <a:sym typeface="Raleway SemiBold"/>
                </a:rPr>
                <a:t>180 </a:t>
              </a:r>
              <a:r>
                <a:rPr lang="sv" sz="1500">
                  <a:solidFill>
                    <a:schemeClr val="lt1"/>
                  </a:solidFill>
                  <a:latin typeface="Raleway SemiBold"/>
                  <a:ea typeface="Raleway SemiBold"/>
                  <a:cs typeface="Raleway SemiBold"/>
                  <a:sym typeface="Raleway SemiBold"/>
                </a:rPr>
                <a:t>sp</a:t>
              </a:r>
              <a:endParaRPr sz="1500" b="0" i="0" u="none" strike="noStrike" cap="none">
                <a:solidFill>
                  <a:srgbClr val="000000"/>
                </a:solidFill>
                <a:latin typeface="Raleway SemiBold"/>
                <a:ea typeface="Raleway SemiBold"/>
                <a:cs typeface="Raleway SemiBold"/>
                <a:sym typeface="Raleway SemiBold"/>
              </a:endParaRPr>
            </a:p>
            <a:p>
              <a:pPr marL="114300" marR="0" lvl="1" indent="-127000" algn="l" rtl="0">
                <a:lnSpc>
                  <a:spcPct val="90000"/>
                </a:lnSpc>
                <a:spcBef>
                  <a:spcPts val="195"/>
                </a:spcBef>
                <a:spcAft>
                  <a:spcPts val="0"/>
                </a:spcAft>
                <a:buClr>
                  <a:schemeClr val="lt1"/>
                </a:buClr>
                <a:buSzPts val="1500"/>
                <a:buFont typeface="Calibri"/>
                <a:buChar char="•"/>
              </a:pPr>
              <a:r>
                <a:rPr lang="sv" sz="1500" b="0" i="0" u="none" strike="noStrike" cap="none">
                  <a:solidFill>
                    <a:schemeClr val="lt1"/>
                  </a:solidFill>
                  <a:latin typeface="Raleway SemiBold"/>
                  <a:ea typeface="Raleway SemiBold"/>
                  <a:cs typeface="Raleway SemiBold"/>
                  <a:sym typeface="Raleway SemiBold"/>
                </a:rPr>
                <a:t>3 </a:t>
              </a:r>
              <a:r>
                <a:rPr lang="sv" sz="1500">
                  <a:solidFill>
                    <a:schemeClr val="lt1"/>
                  </a:solidFill>
                  <a:latin typeface="Raleway SemiBold"/>
                  <a:ea typeface="Raleway SemiBold"/>
                  <a:cs typeface="Raleway SemiBold"/>
                  <a:sym typeface="Raleway SemiBold"/>
                </a:rPr>
                <a:t>år</a:t>
              </a:r>
              <a:endParaRPr sz="1500" b="0" i="0" u="none" strike="noStrike" cap="none">
                <a:solidFill>
                  <a:srgbClr val="000000"/>
                </a:solidFill>
                <a:latin typeface="Raleway SemiBold"/>
                <a:ea typeface="Raleway SemiBold"/>
                <a:cs typeface="Raleway SemiBold"/>
                <a:sym typeface="Raleway SemiBold"/>
              </a:endParaRPr>
            </a:p>
          </p:txBody>
        </p:sp>
        <p:sp>
          <p:nvSpPr>
            <p:cNvPr id="188" name="Google Shape;188;p23"/>
            <p:cNvSpPr/>
            <p:nvPr/>
          </p:nvSpPr>
          <p:spPr>
            <a:xfrm>
              <a:off x="1984716" y="858679"/>
              <a:ext cx="1063800" cy="1063800"/>
            </a:xfrm>
            <a:prstGeom prst="mathPlus">
              <a:avLst>
                <a:gd name="adj1" fmla="val 23520"/>
              </a:avLst>
            </a:prstGeom>
            <a:solidFill>
              <a:srgbClr val="BFBF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p23"/>
            <p:cNvSpPr txBox="1"/>
            <p:nvPr/>
          </p:nvSpPr>
          <p:spPr>
            <a:xfrm>
              <a:off x="2125741" y="1265530"/>
              <a:ext cx="781800" cy="2502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b="0" i="0" u="none" strike="noStrike" cap="none">
                <a:solidFill>
                  <a:schemeClr val="lt1"/>
                </a:solidFill>
                <a:latin typeface="Calibri"/>
                <a:ea typeface="Calibri"/>
                <a:cs typeface="Calibri"/>
                <a:sym typeface="Calibri"/>
              </a:endParaRPr>
            </a:p>
          </p:txBody>
        </p:sp>
        <p:sp>
          <p:nvSpPr>
            <p:cNvPr id="190" name="Google Shape;190;p23"/>
            <p:cNvSpPr/>
            <p:nvPr/>
          </p:nvSpPr>
          <p:spPr>
            <a:xfrm>
              <a:off x="3197609" y="473459"/>
              <a:ext cx="1834500" cy="1834500"/>
            </a:xfrm>
            <a:prstGeom prst="ellipse">
              <a:avLst/>
            </a:prstGeom>
            <a:solidFill>
              <a:srgbClr val="002E7D"/>
            </a:solidFill>
            <a:ln w="25400" cap="flat" cmpd="sng">
              <a:solidFill>
                <a:srgbClr val="002D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23"/>
            <p:cNvSpPr txBox="1"/>
            <p:nvPr/>
          </p:nvSpPr>
          <p:spPr>
            <a:xfrm>
              <a:off x="3466248" y="742098"/>
              <a:ext cx="1297200" cy="1297200"/>
            </a:xfrm>
            <a:prstGeom prst="rect">
              <a:avLst/>
            </a:prstGeom>
            <a:noFill/>
            <a:ln>
              <a:noFill/>
            </a:ln>
          </p:spPr>
          <p:txBody>
            <a:bodyPr spcFirstLastPara="1" wrap="square" lIns="21575" tIns="21575" rIns="21575" bIns="21575" anchor="ctr" anchorCtr="0">
              <a:noAutofit/>
            </a:bodyPr>
            <a:lstStyle/>
            <a:p>
              <a:pPr marL="0" marR="0" lvl="0" indent="0" algn="l" rtl="0">
                <a:lnSpc>
                  <a:spcPct val="90000"/>
                </a:lnSpc>
                <a:spcBef>
                  <a:spcPts val="0"/>
                </a:spcBef>
                <a:spcAft>
                  <a:spcPts val="0"/>
                </a:spcAft>
                <a:buClr>
                  <a:schemeClr val="lt1"/>
                </a:buClr>
                <a:buSzPts val="1700"/>
                <a:buFont typeface="Calibri"/>
                <a:buNone/>
              </a:pPr>
              <a:r>
                <a:rPr lang="sv" sz="1500">
                  <a:solidFill>
                    <a:schemeClr val="lt1"/>
                  </a:solidFill>
                  <a:latin typeface="Raleway SemiBold"/>
                  <a:ea typeface="Raleway SemiBold"/>
                  <a:cs typeface="Raleway SemiBold"/>
                  <a:sym typeface="Raleway SemiBold"/>
                </a:rPr>
                <a:t>Magister</a:t>
              </a:r>
              <a:endParaRPr sz="1500" b="0" i="0" u="none" strike="noStrike" cap="none">
                <a:solidFill>
                  <a:srgbClr val="000000"/>
                </a:solidFill>
                <a:latin typeface="Raleway SemiBold"/>
                <a:ea typeface="Raleway SemiBold"/>
                <a:cs typeface="Raleway SemiBold"/>
                <a:sym typeface="Raleway SemiBold"/>
              </a:endParaRPr>
            </a:p>
            <a:p>
              <a:pPr marL="114300" marR="0" lvl="1" indent="-127000" algn="l" rtl="0">
                <a:lnSpc>
                  <a:spcPct val="90000"/>
                </a:lnSpc>
                <a:spcBef>
                  <a:spcPts val="595"/>
                </a:spcBef>
                <a:spcAft>
                  <a:spcPts val="0"/>
                </a:spcAft>
                <a:buClr>
                  <a:schemeClr val="lt1"/>
                </a:buClr>
                <a:buSzPts val="1500"/>
                <a:buFont typeface="Calibri"/>
                <a:buChar char="•"/>
              </a:pPr>
              <a:r>
                <a:rPr lang="sv" sz="1500" b="0" i="0" u="none" strike="noStrike" cap="none">
                  <a:solidFill>
                    <a:schemeClr val="lt1"/>
                  </a:solidFill>
                  <a:latin typeface="Raleway SemiBold"/>
                  <a:ea typeface="Raleway SemiBold"/>
                  <a:cs typeface="Raleway SemiBold"/>
                  <a:sym typeface="Raleway SemiBold"/>
                </a:rPr>
                <a:t>120 </a:t>
              </a:r>
              <a:r>
                <a:rPr lang="sv" sz="1500">
                  <a:solidFill>
                    <a:schemeClr val="lt1"/>
                  </a:solidFill>
                  <a:latin typeface="Raleway SemiBold"/>
                  <a:ea typeface="Raleway SemiBold"/>
                  <a:cs typeface="Raleway SemiBold"/>
                  <a:sym typeface="Raleway SemiBold"/>
                </a:rPr>
                <a:t>s</a:t>
              </a:r>
              <a:r>
                <a:rPr lang="sv" sz="1500" b="0" i="0" u="none" strike="noStrike" cap="none">
                  <a:solidFill>
                    <a:schemeClr val="lt1"/>
                  </a:solidFill>
                  <a:latin typeface="Raleway SemiBold"/>
                  <a:ea typeface="Raleway SemiBold"/>
                  <a:cs typeface="Raleway SemiBold"/>
                  <a:sym typeface="Raleway SemiBold"/>
                </a:rPr>
                <a:t>p</a:t>
              </a:r>
              <a:endParaRPr sz="1500" b="0" i="0" u="none" strike="noStrike" cap="none">
                <a:solidFill>
                  <a:srgbClr val="000000"/>
                </a:solidFill>
                <a:latin typeface="Raleway SemiBold"/>
                <a:ea typeface="Raleway SemiBold"/>
                <a:cs typeface="Raleway SemiBold"/>
                <a:sym typeface="Raleway SemiBold"/>
              </a:endParaRPr>
            </a:p>
            <a:p>
              <a:pPr marL="114300" marR="0" lvl="1" indent="-127000" algn="l" rtl="0">
                <a:lnSpc>
                  <a:spcPct val="90000"/>
                </a:lnSpc>
                <a:spcBef>
                  <a:spcPts val="195"/>
                </a:spcBef>
                <a:spcAft>
                  <a:spcPts val="0"/>
                </a:spcAft>
                <a:buClr>
                  <a:schemeClr val="lt1"/>
                </a:buClr>
                <a:buSzPts val="1500"/>
                <a:buFont typeface="Calibri"/>
                <a:buChar char="•"/>
              </a:pPr>
              <a:r>
                <a:rPr lang="sv" sz="1500" b="0" i="0" u="none" strike="noStrike" cap="none">
                  <a:solidFill>
                    <a:schemeClr val="lt1"/>
                  </a:solidFill>
                  <a:latin typeface="Raleway SemiBold"/>
                  <a:ea typeface="Raleway SemiBold"/>
                  <a:cs typeface="Raleway SemiBold"/>
                  <a:sym typeface="Raleway SemiBold"/>
                </a:rPr>
                <a:t>2 </a:t>
              </a:r>
              <a:r>
                <a:rPr lang="sv" sz="1500">
                  <a:solidFill>
                    <a:schemeClr val="lt1"/>
                  </a:solidFill>
                  <a:latin typeface="Raleway SemiBold"/>
                  <a:ea typeface="Raleway SemiBold"/>
                  <a:cs typeface="Raleway SemiBold"/>
                  <a:sym typeface="Raleway SemiBold"/>
                </a:rPr>
                <a:t>år</a:t>
              </a:r>
              <a:endParaRPr sz="1500" b="0" i="0" u="none" strike="noStrike" cap="none">
                <a:solidFill>
                  <a:srgbClr val="000000"/>
                </a:solidFill>
                <a:latin typeface="Raleway SemiBold"/>
                <a:ea typeface="Raleway SemiBold"/>
                <a:cs typeface="Raleway SemiBold"/>
                <a:sym typeface="Raleway SemiBold"/>
              </a:endParaRPr>
            </a:p>
          </p:txBody>
        </p:sp>
        <p:sp>
          <p:nvSpPr>
            <p:cNvPr id="192" name="Google Shape;192;p23"/>
            <p:cNvSpPr/>
            <p:nvPr/>
          </p:nvSpPr>
          <p:spPr>
            <a:xfrm>
              <a:off x="5180942" y="858679"/>
              <a:ext cx="1063800" cy="1063800"/>
            </a:xfrm>
            <a:prstGeom prst="mathEqual">
              <a:avLst>
                <a:gd name="adj1" fmla="val 23520"/>
                <a:gd name="adj2" fmla="val 11760"/>
              </a:avLst>
            </a:prstGeom>
            <a:solidFill>
              <a:srgbClr val="BFBF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23"/>
            <p:cNvSpPr txBox="1"/>
            <p:nvPr/>
          </p:nvSpPr>
          <p:spPr>
            <a:xfrm>
              <a:off x="5321967" y="1077851"/>
              <a:ext cx="781800" cy="6255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b="0" i="0" u="none" strike="noStrike" cap="none">
                <a:solidFill>
                  <a:schemeClr val="lt1"/>
                </a:solidFill>
                <a:latin typeface="Calibri"/>
                <a:ea typeface="Calibri"/>
                <a:cs typeface="Calibri"/>
                <a:sym typeface="Calibri"/>
              </a:endParaRPr>
            </a:p>
          </p:txBody>
        </p:sp>
        <p:sp>
          <p:nvSpPr>
            <p:cNvPr id="194" name="Google Shape;194;p23"/>
            <p:cNvSpPr/>
            <p:nvPr/>
          </p:nvSpPr>
          <p:spPr>
            <a:xfrm>
              <a:off x="6395218" y="473459"/>
              <a:ext cx="1834500" cy="1834500"/>
            </a:xfrm>
            <a:prstGeom prst="ellipse">
              <a:avLst/>
            </a:prstGeom>
            <a:solidFill>
              <a:srgbClr val="002E7D"/>
            </a:solidFill>
            <a:ln w="25400" cap="flat" cmpd="sng">
              <a:solidFill>
                <a:srgbClr val="002A7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23"/>
            <p:cNvSpPr txBox="1"/>
            <p:nvPr/>
          </p:nvSpPr>
          <p:spPr>
            <a:xfrm>
              <a:off x="6474075" y="742100"/>
              <a:ext cx="1624200" cy="1297200"/>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 sz="1500">
                  <a:solidFill>
                    <a:schemeClr val="lt1"/>
                  </a:solidFill>
                  <a:latin typeface="Raleway SemiBold"/>
                  <a:ea typeface="Raleway SemiBold"/>
                  <a:cs typeface="Raleway SemiBold"/>
                  <a:sym typeface="Raleway SemiBold"/>
                </a:rPr>
                <a:t>Diplomingenjör</a:t>
              </a:r>
              <a:endParaRPr sz="1500" b="0" i="0" u="none" strike="noStrike" cap="none">
                <a:solidFill>
                  <a:srgbClr val="000000"/>
                </a:solidFill>
                <a:latin typeface="Raleway SemiBold"/>
                <a:ea typeface="Raleway SemiBold"/>
                <a:cs typeface="Raleway SemiBold"/>
                <a:sym typeface="Raleway SemiBold"/>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4"/>
          <p:cNvSpPr txBox="1">
            <a:spLocks noGrp="1"/>
          </p:cNvSpPr>
          <p:nvPr>
            <p:ph type="title"/>
          </p:nvPr>
        </p:nvSpPr>
        <p:spPr>
          <a:xfrm>
            <a:off x="416250" y="215922"/>
            <a:ext cx="8311500" cy="6360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2000"/>
              <a:buFont typeface="Raleway"/>
              <a:buNone/>
            </a:pPr>
            <a:r>
              <a:rPr lang="sv" sz="4000"/>
              <a:t>KANDIDATPROGRAM</a:t>
            </a:r>
            <a:endParaRPr sz="4000"/>
          </a:p>
        </p:txBody>
      </p:sp>
      <p:sp>
        <p:nvSpPr>
          <p:cNvPr id="202" name="Google Shape;202;p24"/>
          <p:cNvSpPr>
            <a:spLocks noGrp="1"/>
          </p:cNvSpPr>
          <p:nvPr>
            <p:ph type="body" idx="2"/>
          </p:nvPr>
        </p:nvSpPr>
        <p:spPr>
          <a:xfrm>
            <a:off x="215125" y="1046425"/>
            <a:ext cx="2824200" cy="3376800"/>
          </a:xfrm>
          <a:prstGeom prst="roundRect">
            <a:avLst>
              <a:gd name="adj" fmla="val 16667"/>
            </a:avLst>
          </a:prstGeom>
          <a:solidFill>
            <a:srgbClr val="011F6A"/>
          </a:solidFill>
          <a:ln>
            <a:noFill/>
          </a:ln>
        </p:spPr>
        <p:txBody>
          <a:bodyPr spcFirstLastPara="1" wrap="square" lIns="91425" tIns="45700" rIns="91425" bIns="45700" anchor="t" anchorCtr="0">
            <a:noAutofit/>
          </a:bodyPr>
          <a:lstStyle/>
          <a:p>
            <a:pPr marL="457200" marR="0" lvl="0" indent="-311150" algn="l" rtl="0">
              <a:lnSpc>
                <a:spcPct val="100000"/>
              </a:lnSpc>
              <a:spcBef>
                <a:spcPts val="280"/>
              </a:spcBef>
              <a:spcAft>
                <a:spcPts val="0"/>
              </a:spcAft>
              <a:buClr>
                <a:schemeClr val="lt1"/>
              </a:buClr>
              <a:buSzPts val="1300"/>
              <a:buChar char="-"/>
            </a:pPr>
            <a:endParaRPr sz="1300" b="1" dirty="0">
              <a:solidFill>
                <a:schemeClr val="lt1"/>
              </a:solidFill>
            </a:endParaRPr>
          </a:p>
          <a:p>
            <a:pPr marL="0" marR="0" lvl="0" indent="0" algn="l" rtl="0">
              <a:lnSpc>
                <a:spcPct val="100000"/>
              </a:lnSpc>
              <a:spcBef>
                <a:spcPts val="280"/>
              </a:spcBef>
              <a:spcAft>
                <a:spcPts val="0"/>
              </a:spcAft>
              <a:buNone/>
            </a:pPr>
            <a:r>
              <a:rPr lang="sv" sz="1500" b="1" dirty="0">
                <a:solidFill>
                  <a:schemeClr val="lt1"/>
                </a:solidFill>
              </a:rPr>
              <a:t>PRODUKTIONSEKONOMI</a:t>
            </a:r>
            <a:endParaRPr sz="1500" b="1" dirty="0">
              <a:solidFill>
                <a:schemeClr val="lt1"/>
              </a:solidFill>
            </a:endParaRPr>
          </a:p>
          <a:p>
            <a:pPr marL="0" marR="0" lvl="0" indent="0" algn="l" rtl="0">
              <a:lnSpc>
                <a:spcPct val="100000"/>
              </a:lnSpc>
              <a:spcBef>
                <a:spcPts val="280"/>
              </a:spcBef>
              <a:spcAft>
                <a:spcPts val="0"/>
              </a:spcAft>
              <a:buNone/>
            </a:pPr>
            <a:r>
              <a:rPr lang="sv" sz="1300" b="1" dirty="0">
                <a:solidFill>
                  <a:schemeClr val="lt1"/>
                </a:solidFill>
              </a:rPr>
              <a:t>70 studiepoäng</a:t>
            </a:r>
            <a:endParaRPr sz="1300" b="1" dirty="0">
              <a:solidFill>
                <a:schemeClr val="lt1"/>
              </a:solidFill>
            </a:endParaRPr>
          </a:p>
          <a:p>
            <a:pPr marL="457200" marR="0" lvl="0" indent="-311150" algn="l" rtl="0">
              <a:lnSpc>
                <a:spcPct val="100000"/>
              </a:lnSpc>
              <a:spcBef>
                <a:spcPts val="280"/>
              </a:spcBef>
              <a:spcAft>
                <a:spcPts val="0"/>
              </a:spcAft>
              <a:buClr>
                <a:schemeClr val="lt1"/>
              </a:buClr>
              <a:buSzPts val="1300"/>
              <a:buChar char="-"/>
            </a:pPr>
            <a:endParaRPr sz="1300" b="1" dirty="0">
              <a:solidFill>
                <a:schemeClr val="lt1"/>
              </a:solidFill>
            </a:endParaRPr>
          </a:p>
          <a:p>
            <a:pPr marL="457200" marR="0" lvl="0" indent="-311150" algn="l" rtl="0">
              <a:lnSpc>
                <a:spcPct val="150000"/>
              </a:lnSpc>
              <a:spcBef>
                <a:spcPts val="0"/>
              </a:spcBef>
              <a:spcAft>
                <a:spcPts val="0"/>
              </a:spcAft>
              <a:buClr>
                <a:schemeClr val="lt1"/>
              </a:buClr>
              <a:buSzPts val="1300"/>
              <a:buChar char="-"/>
            </a:pPr>
            <a:r>
              <a:rPr lang="sv" sz="1300" b="1" dirty="0">
                <a:solidFill>
                  <a:schemeClr val="lt1"/>
                </a:solidFill>
              </a:rPr>
              <a:t>Produktionsekonomi 1</a:t>
            </a:r>
            <a:endParaRPr sz="1300" b="1" dirty="0">
              <a:solidFill>
                <a:schemeClr val="lt1"/>
              </a:solidFill>
            </a:endParaRPr>
          </a:p>
          <a:p>
            <a:pPr marL="457200" marR="0" lvl="0" indent="-311150" algn="l" rtl="0">
              <a:lnSpc>
                <a:spcPct val="150000"/>
              </a:lnSpc>
              <a:spcBef>
                <a:spcPts val="0"/>
              </a:spcBef>
              <a:spcAft>
                <a:spcPts val="0"/>
              </a:spcAft>
              <a:buClr>
                <a:schemeClr val="lt1"/>
              </a:buClr>
              <a:buSzPts val="1300"/>
              <a:buChar char="-"/>
            </a:pPr>
            <a:r>
              <a:rPr lang="sv" sz="1300" b="1" dirty="0">
                <a:solidFill>
                  <a:schemeClr val="lt1"/>
                </a:solidFill>
              </a:rPr>
              <a:t>Produktledningsprojekt</a:t>
            </a:r>
            <a:endParaRPr sz="1300" b="1" dirty="0">
              <a:solidFill>
                <a:schemeClr val="lt1"/>
              </a:solidFill>
            </a:endParaRPr>
          </a:p>
          <a:p>
            <a:pPr marL="457200" marR="0" lvl="0" indent="-311150" algn="l" rtl="0">
              <a:lnSpc>
                <a:spcPct val="150000"/>
              </a:lnSpc>
              <a:spcBef>
                <a:spcPts val="0"/>
              </a:spcBef>
              <a:spcAft>
                <a:spcPts val="0"/>
              </a:spcAft>
              <a:buClr>
                <a:schemeClr val="lt1"/>
              </a:buClr>
              <a:buSzPts val="1300"/>
              <a:buChar char="-"/>
            </a:pPr>
            <a:r>
              <a:rPr lang="sv" sz="1300" b="1" dirty="0">
                <a:solidFill>
                  <a:schemeClr val="lt1"/>
                </a:solidFill>
              </a:rPr>
              <a:t>Operationsledning</a:t>
            </a:r>
            <a:endParaRPr sz="1300" b="1" dirty="0">
              <a:solidFill>
                <a:schemeClr val="lt1"/>
              </a:solidFill>
            </a:endParaRPr>
          </a:p>
          <a:p>
            <a:pPr marL="457200" marR="0" lvl="0" indent="-311150" algn="l" rtl="0">
              <a:lnSpc>
                <a:spcPct val="150000"/>
              </a:lnSpc>
              <a:spcBef>
                <a:spcPts val="0"/>
              </a:spcBef>
              <a:spcAft>
                <a:spcPts val="0"/>
              </a:spcAft>
              <a:buClr>
                <a:schemeClr val="lt1"/>
              </a:buClr>
              <a:buSzPts val="1300"/>
              <a:buChar char="-"/>
            </a:pPr>
            <a:r>
              <a:rPr lang="sv" sz="1300" b="1" dirty="0">
                <a:solidFill>
                  <a:schemeClr val="lt1"/>
                </a:solidFill>
              </a:rPr>
              <a:t>. . .</a:t>
            </a:r>
            <a:endParaRPr sz="1300" b="1" dirty="0">
              <a:solidFill>
                <a:schemeClr val="lt1"/>
              </a:solidFill>
            </a:endParaRPr>
          </a:p>
        </p:txBody>
      </p:sp>
      <p:sp>
        <p:nvSpPr>
          <p:cNvPr id="203" name="Google Shape;203;p24"/>
          <p:cNvSpPr>
            <a:spLocks noGrp="1"/>
          </p:cNvSpPr>
          <p:nvPr>
            <p:ph type="body" idx="2"/>
          </p:nvPr>
        </p:nvSpPr>
        <p:spPr>
          <a:xfrm>
            <a:off x="3083064" y="1018146"/>
            <a:ext cx="2824200" cy="1829700"/>
          </a:xfrm>
          <a:prstGeom prst="roundRect">
            <a:avLst>
              <a:gd name="adj" fmla="val 13632"/>
            </a:avLst>
          </a:prstGeom>
          <a:solidFill>
            <a:srgbClr val="0070C0"/>
          </a:solidFill>
          <a:ln>
            <a:noFill/>
          </a:ln>
        </p:spPr>
        <p:txBody>
          <a:bodyPr spcFirstLastPara="1" wrap="square" lIns="91425" tIns="45700" rIns="91425" bIns="45700" anchor="t" anchorCtr="0">
            <a:noAutofit/>
          </a:bodyPr>
          <a:lstStyle/>
          <a:p>
            <a:pPr marL="0" marR="0" lvl="0" indent="0" algn="l" rtl="0">
              <a:lnSpc>
                <a:spcPct val="100000"/>
              </a:lnSpc>
              <a:spcBef>
                <a:spcPts val="280"/>
              </a:spcBef>
              <a:spcAft>
                <a:spcPts val="0"/>
              </a:spcAft>
              <a:buNone/>
            </a:pPr>
            <a:r>
              <a:rPr lang="sv" sz="1500" b="1">
                <a:solidFill>
                  <a:schemeClr val="lt1"/>
                </a:solidFill>
              </a:rPr>
              <a:t>MATEMATIK 30 sp</a:t>
            </a:r>
            <a:endParaRPr sz="1500" b="1">
              <a:solidFill>
                <a:schemeClr val="lt1"/>
              </a:solidFill>
            </a:endParaRPr>
          </a:p>
          <a:p>
            <a:pPr marL="0" marR="0" lvl="0" indent="0" algn="l" rtl="0">
              <a:lnSpc>
                <a:spcPct val="100000"/>
              </a:lnSpc>
              <a:spcBef>
                <a:spcPts val="280"/>
              </a:spcBef>
              <a:spcAft>
                <a:spcPts val="0"/>
              </a:spcAft>
              <a:buNone/>
            </a:pPr>
            <a:endParaRPr sz="1500" b="1">
              <a:solidFill>
                <a:schemeClr val="lt1"/>
              </a:solidFill>
            </a:endParaRPr>
          </a:p>
          <a:p>
            <a:pPr marL="457200" marR="0" lvl="0" indent="-323850" algn="l" rtl="0">
              <a:lnSpc>
                <a:spcPct val="100000"/>
              </a:lnSpc>
              <a:spcBef>
                <a:spcPts val="280"/>
              </a:spcBef>
              <a:spcAft>
                <a:spcPts val="0"/>
              </a:spcAft>
              <a:buClr>
                <a:schemeClr val="lt1"/>
              </a:buClr>
              <a:buSzPts val="1500"/>
              <a:buChar char="-"/>
            </a:pPr>
            <a:r>
              <a:rPr lang="sv" sz="1500" b="1">
                <a:solidFill>
                  <a:schemeClr val="lt1"/>
                </a:solidFill>
              </a:rPr>
              <a:t>Differentialkalkyl 1&amp;2</a:t>
            </a:r>
            <a:endParaRPr sz="1500" b="1">
              <a:solidFill>
                <a:schemeClr val="lt1"/>
              </a:solidFill>
            </a:endParaRPr>
          </a:p>
          <a:p>
            <a:pPr marL="457200" marR="0" lvl="0" indent="-323850" algn="l" rtl="0">
              <a:lnSpc>
                <a:spcPct val="100000"/>
              </a:lnSpc>
              <a:spcBef>
                <a:spcPts val="0"/>
              </a:spcBef>
              <a:spcAft>
                <a:spcPts val="0"/>
              </a:spcAft>
              <a:buClr>
                <a:schemeClr val="lt1"/>
              </a:buClr>
              <a:buSzPts val="1500"/>
              <a:buChar char="-"/>
            </a:pPr>
            <a:r>
              <a:rPr lang="sv" sz="1500" b="1">
                <a:solidFill>
                  <a:schemeClr val="lt1"/>
                </a:solidFill>
              </a:rPr>
              <a:t>Matriskalkyl</a:t>
            </a:r>
            <a:endParaRPr sz="1500" b="1">
              <a:solidFill>
                <a:schemeClr val="lt1"/>
              </a:solidFill>
            </a:endParaRPr>
          </a:p>
          <a:p>
            <a:pPr marL="457200" marR="0" lvl="0" indent="-323850" algn="l" rtl="0">
              <a:lnSpc>
                <a:spcPct val="100000"/>
              </a:lnSpc>
              <a:spcBef>
                <a:spcPts val="0"/>
              </a:spcBef>
              <a:spcAft>
                <a:spcPts val="0"/>
              </a:spcAft>
              <a:buClr>
                <a:schemeClr val="lt1"/>
              </a:buClr>
              <a:buSzPts val="1500"/>
              <a:buChar char="-"/>
            </a:pPr>
            <a:r>
              <a:rPr lang="sv" sz="1500" b="1">
                <a:solidFill>
                  <a:schemeClr val="lt1"/>
                </a:solidFill>
              </a:rPr>
              <a:t>Sannolikhetskalkyl</a:t>
            </a:r>
            <a:endParaRPr sz="1500" b="1">
              <a:solidFill>
                <a:schemeClr val="lt1"/>
              </a:solidFill>
            </a:endParaRPr>
          </a:p>
          <a:p>
            <a:pPr marL="457200" marR="0" lvl="0" indent="-323850" algn="l" rtl="0">
              <a:lnSpc>
                <a:spcPct val="100000"/>
              </a:lnSpc>
              <a:spcBef>
                <a:spcPts val="0"/>
              </a:spcBef>
              <a:spcAft>
                <a:spcPts val="0"/>
              </a:spcAft>
              <a:buClr>
                <a:schemeClr val="lt1"/>
              </a:buClr>
              <a:buSzPts val="1500"/>
              <a:buChar char="-"/>
            </a:pPr>
            <a:r>
              <a:rPr lang="sv" sz="1500" b="1">
                <a:solidFill>
                  <a:schemeClr val="lt1"/>
                </a:solidFill>
              </a:rPr>
              <a:t>. . .</a:t>
            </a:r>
            <a:endParaRPr sz="1500" b="1">
              <a:solidFill>
                <a:schemeClr val="lt1"/>
              </a:solidFill>
            </a:endParaRPr>
          </a:p>
        </p:txBody>
      </p:sp>
      <p:sp>
        <p:nvSpPr>
          <p:cNvPr id="204" name="Google Shape;204;p24"/>
          <p:cNvSpPr>
            <a:spLocks noGrp="1"/>
          </p:cNvSpPr>
          <p:nvPr>
            <p:ph type="body" idx="2"/>
          </p:nvPr>
        </p:nvSpPr>
        <p:spPr>
          <a:xfrm>
            <a:off x="3083063" y="3013999"/>
            <a:ext cx="2824200" cy="377700"/>
          </a:xfrm>
          <a:prstGeom prst="roundRect">
            <a:avLst>
              <a:gd name="adj" fmla="val 16667"/>
            </a:avLst>
          </a:prstGeom>
          <a:solidFill>
            <a:srgbClr val="0070C0"/>
          </a:solidFill>
          <a:ln>
            <a:noFill/>
          </a:ln>
        </p:spPr>
        <p:txBody>
          <a:bodyPr spcFirstLastPara="1" wrap="square" lIns="91425" tIns="45700" rIns="91425" bIns="45700" anchor="ctr" anchorCtr="0">
            <a:noAutofit/>
          </a:bodyPr>
          <a:lstStyle/>
          <a:p>
            <a:pPr marL="0" marR="0" lvl="0" indent="0" algn="l" rtl="0">
              <a:lnSpc>
                <a:spcPct val="100000"/>
              </a:lnSpc>
              <a:spcBef>
                <a:spcPts val="280"/>
              </a:spcBef>
              <a:spcAft>
                <a:spcPts val="0"/>
              </a:spcAft>
              <a:buClr>
                <a:schemeClr val="dk1"/>
              </a:buClr>
              <a:buSzPts val="1120"/>
              <a:buFont typeface="Arial"/>
              <a:buNone/>
            </a:pPr>
            <a:r>
              <a:rPr lang="sv" sz="1500" b="1">
                <a:solidFill>
                  <a:schemeClr val="lt1"/>
                </a:solidFill>
              </a:rPr>
              <a:t>ALLMÄNNA STUDIER 10 sp</a:t>
            </a:r>
            <a:endParaRPr sz="1600">
              <a:solidFill>
                <a:schemeClr val="lt1"/>
              </a:solidFill>
            </a:endParaRPr>
          </a:p>
        </p:txBody>
      </p:sp>
      <p:sp>
        <p:nvSpPr>
          <p:cNvPr id="205" name="Google Shape;205;p24"/>
          <p:cNvSpPr>
            <a:spLocks noGrp="1"/>
          </p:cNvSpPr>
          <p:nvPr>
            <p:ph type="body" idx="2"/>
          </p:nvPr>
        </p:nvSpPr>
        <p:spPr>
          <a:xfrm>
            <a:off x="3083063" y="3529653"/>
            <a:ext cx="2824200" cy="377700"/>
          </a:xfrm>
          <a:prstGeom prst="roundRect">
            <a:avLst>
              <a:gd name="adj" fmla="val 16667"/>
            </a:avLst>
          </a:prstGeom>
          <a:solidFill>
            <a:srgbClr val="0070C0"/>
          </a:solidFill>
          <a:ln>
            <a:noFill/>
          </a:ln>
        </p:spPr>
        <p:txBody>
          <a:bodyPr spcFirstLastPara="1" wrap="square" lIns="91425" tIns="45700" rIns="91425" bIns="45700" anchor="ctr" anchorCtr="0">
            <a:noAutofit/>
          </a:bodyPr>
          <a:lstStyle/>
          <a:p>
            <a:pPr marL="0" marR="0" lvl="0" indent="0" algn="l" rtl="0">
              <a:lnSpc>
                <a:spcPct val="100000"/>
              </a:lnSpc>
              <a:spcBef>
                <a:spcPts val="280"/>
              </a:spcBef>
              <a:spcAft>
                <a:spcPts val="0"/>
              </a:spcAft>
              <a:buClr>
                <a:schemeClr val="dk1"/>
              </a:buClr>
              <a:buSzPts val="1120"/>
              <a:buFont typeface="Arial"/>
              <a:buNone/>
            </a:pPr>
            <a:r>
              <a:rPr lang="sv" sz="1500" b="1">
                <a:solidFill>
                  <a:schemeClr val="lt1"/>
                </a:solidFill>
              </a:rPr>
              <a:t>FYSIK 10 sp</a:t>
            </a:r>
            <a:endParaRPr sz="1600">
              <a:solidFill>
                <a:schemeClr val="lt1"/>
              </a:solidFill>
            </a:endParaRPr>
          </a:p>
        </p:txBody>
      </p:sp>
      <p:sp>
        <p:nvSpPr>
          <p:cNvPr id="206" name="Google Shape;206;p24"/>
          <p:cNvSpPr/>
          <p:nvPr/>
        </p:nvSpPr>
        <p:spPr>
          <a:xfrm>
            <a:off x="3083063" y="4045486"/>
            <a:ext cx="2824200" cy="377700"/>
          </a:xfrm>
          <a:prstGeom prst="roundRect">
            <a:avLst>
              <a:gd name="adj" fmla="val 16667"/>
            </a:avLst>
          </a:prstGeom>
          <a:solidFill>
            <a:srgbClr val="0070C0"/>
          </a:solidFill>
          <a:ln>
            <a:noFill/>
          </a:ln>
        </p:spPr>
        <p:txBody>
          <a:bodyPr spcFirstLastPara="1" wrap="square" lIns="91425" tIns="45700" rIns="91425" bIns="45700" anchor="ctr" anchorCtr="0">
            <a:noAutofit/>
          </a:bodyPr>
          <a:lstStyle/>
          <a:p>
            <a:pPr marL="0" marR="0" lvl="0" indent="0" algn="l" rtl="0">
              <a:lnSpc>
                <a:spcPct val="100000"/>
              </a:lnSpc>
              <a:spcBef>
                <a:spcPts val="280"/>
              </a:spcBef>
              <a:spcAft>
                <a:spcPts val="0"/>
              </a:spcAft>
              <a:buClr>
                <a:schemeClr val="dk1"/>
              </a:buClr>
              <a:buSzPts val="1120"/>
              <a:buFont typeface="Arial"/>
              <a:buNone/>
            </a:pPr>
            <a:r>
              <a:rPr lang="sv" sz="1500" b="1">
                <a:solidFill>
                  <a:schemeClr val="lt1"/>
                </a:solidFill>
                <a:latin typeface="Raleway"/>
                <a:ea typeface="Raleway"/>
                <a:cs typeface="Raleway"/>
                <a:sym typeface="Raleway"/>
              </a:rPr>
              <a:t>PROGRAMMERING 10 sp</a:t>
            </a:r>
            <a:endParaRPr sz="1600" b="0" i="0" u="none" strike="noStrike" cap="none">
              <a:solidFill>
                <a:schemeClr val="lt1"/>
              </a:solidFill>
              <a:latin typeface="Raleway"/>
              <a:ea typeface="Raleway"/>
              <a:cs typeface="Raleway"/>
              <a:sym typeface="Raleway"/>
            </a:endParaRPr>
          </a:p>
        </p:txBody>
      </p:sp>
      <p:sp>
        <p:nvSpPr>
          <p:cNvPr id="207" name="Google Shape;207;p24"/>
          <p:cNvSpPr/>
          <p:nvPr/>
        </p:nvSpPr>
        <p:spPr>
          <a:xfrm>
            <a:off x="6060925" y="3014000"/>
            <a:ext cx="2824200" cy="1409100"/>
          </a:xfrm>
          <a:prstGeom prst="roundRect">
            <a:avLst>
              <a:gd name="adj" fmla="val 16667"/>
            </a:avLst>
          </a:prstGeom>
          <a:solidFill>
            <a:srgbClr val="5D8BFF">
              <a:alpha val="49410"/>
            </a:srgbClr>
          </a:solidFill>
          <a:ln>
            <a:noFill/>
          </a:ln>
        </p:spPr>
        <p:txBody>
          <a:bodyPr spcFirstLastPara="1" wrap="square" lIns="91425" tIns="45700" rIns="91425" bIns="45700" anchor="ctr" anchorCtr="0">
            <a:noAutofit/>
          </a:bodyPr>
          <a:lstStyle/>
          <a:p>
            <a:pPr marL="457200" marR="0" lvl="0" indent="0" algn="l" rtl="0">
              <a:lnSpc>
                <a:spcPct val="100000"/>
              </a:lnSpc>
              <a:spcBef>
                <a:spcPts val="280"/>
              </a:spcBef>
              <a:spcAft>
                <a:spcPts val="0"/>
              </a:spcAft>
              <a:buNone/>
            </a:pPr>
            <a:r>
              <a:rPr lang="sv" sz="1500" b="1">
                <a:solidFill>
                  <a:schemeClr val="lt1"/>
                </a:solidFill>
                <a:latin typeface="Raleway"/>
                <a:ea typeface="Raleway"/>
                <a:cs typeface="Raleway"/>
                <a:sym typeface="Raleway"/>
              </a:rPr>
              <a:t>FRITT VALBARA</a:t>
            </a:r>
            <a:endParaRPr sz="1500" b="1">
              <a:solidFill>
                <a:schemeClr val="lt1"/>
              </a:solidFill>
              <a:latin typeface="Raleway"/>
              <a:ea typeface="Raleway"/>
              <a:cs typeface="Raleway"/>
              <a:sym typeface="Raleway"/>
            </a:endParaRPr>
          </a:p>
          <a:p>
            <a:pPr marL="457200" marR="0" lvl="0" indent="-323850" algn="l" rtl="0">
              <a:lnSpc>
                <a:spcPct val="100000"/>
              </a:lnSpc>
              <a:spcBef>
                <a:spcPts val="280"/>
              </a:spcBef>
              <a:spcAft>
                <a:spcPts val="0"/>
              </a:spcAft>
              <a:buClr>
                <a:schemeClr val="lt1"/>
              </a:buClr>
              <a:buSzPts val="1500"/>
              <a:buFont typeface="Raleway"/>
              <a:buChar char="-"/>
            </a:pPr>
            <a:r>
              <a:rPr lang="sv" sz="1500" b="1">
                <a:solidFill>
                  <a:schemeClr val="lt1"/>
                </a:solidFill>
                <a:latin typeface="Raleway"/>
                <a:ea typeface="Raleway"/>
                <a:cs typeface="Raleway"/>
                <a:sym typeface="Raleway"/>
              </a:rPr>
              <a:t>25 studiepoäng</a:t>
            </a:r>
            <a:endParaRPr sz="1500" b="1">
              <a:solidFill>
                <a:schemeClr val="lt1"/>
              </a:solidFill>
              <a:latin typeface="Raleway"/>
              <a:ea typeface="Raleway"/>
              <a:cs typeface="Raleway"/>
              <a:sym typeface="Raleway"/>
            </a:endParaRPr>
          </a:p>
          <a:p>
            <a:pPr marL="457200" marR="0" lvl="0" indent="-323850" algn="l" rtl="0">
              <a:lnSpc>
                <a:spcPct val="100000"/>
              </a:lnSpc>
              <a:spcBef>
                <a:spcPts val="0"/>
              </a:spcBef>
              <a:spcAft>
                <a:spcPts val="0"/>
              </a:spcAft>
              <a:buClr>
                <a:schemeClr val="lt1"/>
              </a:buClr>
              <a:buSzPts val="1500"/>
              <a:buFont typeface="Raleway"/>
              <a:buChar char="-"/>
            </a:pPr>
            <a:r>
              <a:rPr lang="sv" sz="1500" b="1">
                <a:solidFill>
                  <a:schemeClr val="lt1"/>
                </a:solidFill>
                <a:latin typeface="Raleway"/>
                <a:ea typeface="Raleway"/>
                <a:cs typeface="Raleway"/>
                <a:sym typeface="Raleway"/>
              </a:rPr>
              <a:t>Till exempel utbytesstudier</a:t>
            </a:r>
            <a:endParaRPr sz="1500" b="1">
              <a:solidFill>
                <a:schemeClr val="lt1"/>
              </a:solidFill>
              <a:latin typeface="Raleway"/>
              <a:ea typeface="Raleway"/>
              <a:cs typeface="Raleway"/>
              <a:sym typeface="Raleway"/>
            </a:endParaRPr>
          </a:p>
        </p:txBody>
      </p:sp>
      <p:sp>
        <p:nvSpPr>
          <p:cNvPr id="208" name="Google Shape;208;p24"/>
          <p:cNvSpPr/>
          <p:nvPr/>
        </p:nvSpPr>
        <p:spPr>
          <a:xfrm>
            <a:off x="6060850" y="1046425"/>
            <a:ext cx="2824200" cy="1829700"/>
          </a:xfrm>
          <a:prstGeom prst="roundRect">
            <a:avLst>
              <a:gd name="adj" fmla="val 16667"/>
            </a:avLst>
          </a:prstGeom>
          <a:solidFill>
            <a:srgbClr val="5D8BFF">
              <a:alpha val="49410"/>
            </a:srgbClr>
          </a:solidFill>
          <a:ln>
            <a:noFill/>
          </a:ln>
        </p:spPr>
        <p:txBody>
          <a:bodyPr spcFirstLastPara="1" wrap="square" lIns="91425" tIns="45700" rIns="91425" bIns="45700" anchor="t" anchorCtr="0">
            <a:noAutofit/>
          </a:bodyPr>
          <a:lstStyle/>
          <a:p>
            <a:pPr marL="457200" marR="0" lvl="0" indent="-228600" algn="l" rtl="0">
              <a:lnSpc>
                <a:spcPct val="100000"/>
              </a:lnSpc>
              <a:spcBef>
                <a:spcPts val="280"/>
              </a:spcBef>
              <a:spcAft>
                <a:spcPts val="0"/>
              </a:spcAft>
              <a:buClr>
                <a:srgbClr val="000000"/>
              </a:buClr>
              <a:buSzPts val="1120"/>
              <a:buFont typeface="Arial"/>
              <a:buNone/>
            </a:pPr>
            <a:endParaRPr sz="400" b="1">
              <a:solidFill>
                <a:srgbClr val="FFFFFF"/>
              </a:solidFill>
              <a:latin typeface="Raleway"/>
              <a:ea typeface="Raleway"/>
              <a:cs typeface="Raleway"/>
              <a:sym typeface="Raleway"/>
            </a:endParaRPr>
          </a:p>
          <a:p>
            <a:pPr marL="457200" marR="0" lvl="0" indent="-228600" algn="l" rtl="0">
              <a:lnSpc>
                <a:spcPct val="100000"/>
              </a:lnSpc>
              <a:spcBef>
                <a:spcPts val="280"/>
              </a:spcBef>
              <a:spcAft>
                <a:spcPts val="0"/>
              </a:spcAft>
              <a:buClr>
                <a:srgbClr val="000000"/>
              </a:buClr>
              <a:buSzPts val="1120"/>
              <a:buFont typeface="Arial"/>
              <a:buNone/>
            </a:pPr>
            <a:r>
              <a:rPr lang="sv" sz="1500" b="1">
                <a:solidFill>
                  <a:srgbClr val="FFFFFF"/>
                </a:solidFill>
                <a:latin typeface="Raleway"/>
                <a:ea typeface="Raleway"/>
                <a:cs typeface="Raleway"/>
                <a:sym typeface="Raleway"/>
              </a:rPr>
              <a:t>SIDOÄMNE</a:t>
            </a:r>
            <a:r>
              <a:rPr lang="sv" sz="1500" b="1" i="0" u="none" strike="noStrike" cap="none">
                <a:solidFill>
                  <a:srgbClr val="FFFFFF"/>
                </a:solidFill>
                <a:latin typeface="Raleway"/>
                <a:ea typeface="Raleway"/>
                <a:cs typeface="Raleway"/>
                <a:sym typeface="Raleway"/>
              </a:rPr>
              <a:t> 25 op</a:t>
            </a:r>
            <a:endParaRPr sz="1500" b="1" i="0" u="none" strike="noStrike" cap="none">
              <a:solidFill>
                <a:srgbClr val="FFFFFF"/>
              </a:solidFill>
              <a:latin typeface="Raleway"/>
              <a:ea typeface="Raleway"/>
              <a:cs typeface="Raleway"/>
              <a:sym typeface="Raleway"/>
            </a:endParaRPr>
          </a:p>
          <a:p>
            <a:pPr marL="457200" marR="0" lvl="0" indent="-228600" algn="l" rtl="0">
              <a:lnSpc>
                <a:spcPct val="100000"/>
              </a:lnSpc>
              <a:spcBef>
                <a:spcPts val="280"/>
              </a:spcBef>
              <a:spcAft>
                <a:spcPts val="0"/>
              </a:spcAft>
              <a:buClr>
                <a:srgbClr val="000000"/>
              </a:buClr>
              <a:buSzPts val="1120"/>
              <a:buFont typeface="Arial"/>
              <a:buNone/>
            </a:pPr>
            <a:endParaRPr sz="1500" b="1">
              <a:solidFill>
                <a:srgbClr val="FFFFFF"/>
              </a:solidFill>
              <a:latin typeface="Raleway"/>
              <a:ea typeface="Raleway"/>
              <a:cs typeface="Raleway"/>
              <a:sym typeface="Raleway"/>
            </a:endParaRPr>
          </a:p>
          <a:p>
            <a:pPr marL="457200" marR="0" lvl="0" indent="-323850" algn="l" rtl="0">
              <a:lnSpc>
                <a:spcPct val="100000"/>
              </a:lnSpc>
              <a:spcBef>
                <a:spcPts val="280"/>
              </a:spcBef>
              <a:spcAft>
                <a:spcPts val="0"/>
              </a:spcAft>
              <a:buClr>
                <a:srgbClr val="FFFFFF"/>
              </a:buClr>
              <a:buSzPts val="1500"/>
              <a:buFont typeface="Raleway"/>
              <a:buChar char="-"/>
            </a:pPr>
            <a:r>
              <a:rPr lang="sv" sz="1500" b="1">
                <a:solidFill>
                  <a:srgbClr val="FFFFFF"/>
                </a:solidFill>
                <a:latin typeface="Raleway"/>
                <a:ea typeface="Raleway"/>
                <a:cs typeface="Raleway"/>
                <a:sym typeface="Raleway"/>
              </a:rPr>
              <a:t>Tekniskt sidoämne</a:t>
            </a:r>
            <a:endParaRPr sz="1500" b="1">
              <a:solidFill>
                <a:srgbClr val="FFFFFF"/>
              </a:solidFill>
              <a:latin typeface="Raleway"/>
              <a:ea typeface="Raleway"/>
              <a:cs typeface="Raleway"/>
              <a:sym typeface="Raleway"/>
            </a:endParaRPr>
          </a:p>
          <a:p>
            <a:pPr marL="0" marR="0" lvl="0" indent="0" algn="l" rtl="0">
              <a:lnSpc>
                <a:spcPct val="100000"/>
              </a:lnSpc>
              <a:spcBef>
                <a:spcPts val="280"/>
              </a:spcBef>
              <a:spcAft>
                <a:spcPts val="0"/>
              </a:spcAft>
              <a:buNone/>
            </a:pPr>
            <a:r>
              <a:rPr lang="sv" sz="1100" b="1">
                <a:solidFill>
                  <a:srgbClr val="FFFFFF"/>
                </a:solidFill>
                <a:latin typeface="Raleway"/>
                <a:ea typeface="Raleway"/>
                <a:cs typeface="Raleway"/>
                <a:sym typeface="Raleway"/>
              </a:rPr>
              <a:t>(Data science, system vetenskaper, teknisk fysik, datateknik, kemi…)</a:t>
            </a:r>
            <a:endParaRPr sz="1100" b="1">
              <a:solidFill>
                <a:srgbClr val="FFFFFF"/>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5"/>
          <p:cNvSpPr txBox="1">
            <a:spLocks noGrp="1"/>
          </p:cNvSpPr>
          <p:nvPr>
            <p:ph type="title"/>
          </p:nvPr>
        </p:nvSpPr>
        <p:spPr>
          <a:xfrm>
            <a:off x="457201" y="204787"/>
            <a:ext cx="3008400" cy="871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214" name="Google Shape;214;p25"/>
          <p:cNvSpPr txBox="1">
            <a:spLocks noGrp="1"/>
          </p:cNvSpPr>
          <p:nvPr>
            <p:ph type="body" idx="1"/>
          </p:nvPr>
        </p:nvSpPr>
        <p:spPr>
          <a:xfrm>
            <a:off x="3575050" y="204788"/>
            <a:ext cx="5111700" cy="4389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a:p>
        </p:txBody>
      </p:sp>
      <p:sp>
        <p:nvSpPr>
          <p:cNvPr id="215" name="Google Shape;215;p25"/>
          <p:cNvSpPr txBox="1">
            <a:spLocks noGrp="1"/>
          </p:cNvSpPr>
          <p:nvPr>
            <p:ph type="body" idx="2"/>
          </p:nvPr>
        </p:nvSpPr>
        <p:spPr>
          <a:xfrm>
            <a:off x="457201" y="1076326"/>
            <a:ext cx="3008400" cy="3518400"/>
          </a:xfrm>
          <a:prstGeom prst="rect">
            <a:avLst/>
          </a:prstGeom>
        </p:spPr>
        <p:txBody>
          <a:bodyPr spcFirstLastPara="1" wrap="square" lIns="91425" tIns="45700" rIns="91425" bIns="45700" anchor="t" anchorCtr="0">
            <a:noAutofit/>
          </a:bodyPr>
          <a:lstStyle/>
          <a:p>
            <a:pPr marL="0" lvl="0" indent="0" algn="l" rtl="0">
              <a:spcBef>
                <a:spcPts val="280"/>
              </a:spcBef>
              <a:spcAft>
                <a:spcPts val="0"/>
              </a:spcAft>
              <a:buNone/>
            </a:pPr>
            <a:endParaRPr/>
          </a:p>
        </p:txBody>
      </p:sp>
      <p:pic>
        <p:nvPicPr>
          <p:cNvPr id="216" name="Google Shape;216;p25"/>
          <p:cNvPicPr preferRelativeResize="0"/>
          <p:nvPr/>
        </p:nvPicPr>
        <p:blipFill>
          <a:blip r:embed="rId3">
            <a:alphaModFix/>
          </a:blip>
          <a:stretch>
            <a:fillRect/>
          </a:stretch>
        </p:blipFill>
        <p:spPr>
          <a:xfrm>
            <a:off x="0" y="0"/>
            <a:ext cx="9144003" cy="5143501"/>
          </a:xfrm>
          <a:prstGeom prst="rect">
            <a:avLst/>
          </a:prstGeom>
          <a:noFill/>
          <a:ln>
            <a:noFill/>
          </a:ln>
        </p:spPr>
      </p:pic>
      <p:pic>
        <p:nvPicPr>
          <p:cNvPr id="217" name="Google Shape;217;p25"/>
          <p:cNvPicPr preferRelativeResize="0"/>
          <p:nvPr/>
        </p:nvPicPr>
        <p:blipFill>
          <a:blip r:embed="rId4">
            <a:alphaModFix/>
          </a:blip>
          <a:stretch>
            <a:fillRect/>
          </a:stretch>
        </p:blipFill>
        <p:spPr>
          <a:xfrm>
            <a:off x="672775" y="288350"/>
            <a:ext cx="7661675" cy="39912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6"/>
          <p:cNvSpPr txBox="1">
            <a:spLocks noGrp="1"/>
          </p:cNvSpPr>
          <p:nvPr>
            <p:ph type="title"/>
          </p:nvPr>
        </p:nvSpPr>
        <p:spPr>
          <a:xfrm>
            <a:off x="457201" y="204787"/>
            <a:ext cx="3008400" cy="871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223" name="Google Shape;223;p26"/>
          <p:cNvSpPr txBox="1">
            <a:spLocks noGrp="1"/>
          </p:cNvSpPr>
          <p:nvPr>
            <p:ph type="body" idx="1"/>
          </p:nvPr>
        </p:nvSpPr>
        <p:spPr>
          <a:xfrm>
            <a:off x="3575050" y="204788"/>
            <a:ext cx="5111700" cy="4389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a:p>
        </p:txBody>
      </p:sp>
      <p:sp>
        <p:nvSpPr>
          <p:cNvPr id="224" name="Google Shape;224;p26"/>
          <p:cNvSpPr txBox="1">
            <a:spLocks noGrp="1"/>
          </p:cNvSpPr>
          <p:nvPr>
            <p:ph type="body" idx="2"/>
          </p:nvPr>
        </p:nvSpPr>
        <p:spPr>
          <a:xfrm>
            <a:off x="457201" y="1076326"/>
            <a:ext cx="3008400" cy="3518400"/>
          </a:xfrm>
          <a:prstGeom prst="rect">
            <a:avLst/>
          </a:prstGeom>
        </p:spPr>
        <p:txBody>
          <a:bodyPr spcFirstLastPara="1" wrap="square" lIns="91425" tIns="45700" rIns="91425" bIns="45700" anchor="t" anchorCtr="0">
            <a:noAutofit/>
          </a:bodyPr>
          <a:lstStyle/>
          <a:p>
            <a:pPr marL="0" lvl="0" indent="0" algn="l" rtl="0">
              <a:spcBef>
                <a:spcPts val="280"/>
              </a:spcBef>
              <a:spcAft>
                <a:spcPts val="0"/>
              </a:spcAft>
              <a:buNone/>
            </a:pPr>
            <a:endParaRPr/>
          </a:p>
        </p:txBody>
      </p:sp>
      <p:pic>
        <p:nvPicPr>
          <p:cNvPr id="225" name="Google Shape;225;p26"/>
          <p:cNvPicPr preferRelativeResize="0"/>
          <p:nvPr/>
        </p:nvPicPr>
        <p:blipFill>
          <a:blip r:embed="rId3">
            <a:alphaModFix/>
          </a:blip>
          <a:stretch>
            <a:fillRect/>
          </a:stretch>
        </p:blipFill>
        <p:spPr>
          <a:xfrm>
            <a:off x="0" y="0"/>
            <a:ext cx="9144003" cy="5143501"/>
          </a:xfrm>
          <a:prstGeom prst="rect">
            <a:avLst/>
          </a:prstGeom>
          <a:noFill/>
          <a:ln>
            <a:noFill/>
          </a:ln>
        </p:spPr>
      </p:pic>
      <p:pic>
        <p:nvPicPr>
          <p:cNvPr id="226" name="Google Shape;226;p26"/>
          <p:cNvPicPr preferRelativeResize="0"/>
          <p:nvPr/>
        </p:nvPicPr>
        <p:blipFill rotWithShape="1">
          <a:blip r:embed="rId4">
            <a:alphaModFix/>
          </a:blip>
          <a:srcRect t="1574"/>
          <a:stretch/>
        </p:blipFill>
        <p:spPr>
          <a:xfrm>
            <a:off x="854500" y="60775"/>
            <a:ext cx="7719512" cy="4287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7"/>
          <p:cNvSpPr/>
          <p:nvPr/>
        </p:nvSpPr>
        <p:spPr>
          <a:xfrm>
            <a:off x="6902550" y="1008749"/>
            <a:ext cx="1486800" cy="14868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Raleway SemiBold"/>
              <a:ea typeface="Raleway SemiBold"/>
              <a:cs typeface="Raleway SemiBold"/>
              <a:sym typeface="Raleway SemiBold"/>
            </a:endParaRPr>
          </a:p>
        </p:txBody>
      </p:sp>
      <p:sp>
        <p:nvSpPr>
          <p:cNvPr id="233" name="Google Shape;233;p27"/>
          <p:cNvSpPr/>
          <p:nvPr/>
        </p:nvSpPr>
        <p:spPr>
          <a:xfrm>
            <a:off x="6101285" y="2495545"/>
            <a:ext cx="1801500" cy="18015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4" name="Google Shape;234;p27"/>
          <p:cNvSpPr/>
          <p:nvPr/>
        </p:nvSpPr>
        <p:spPr>
          <a:xfrm>
            <a:off x="2417175" y="2247375"/>
            <a:ext cx="2038500" cy="20385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Företagande</a:t>
            </a:r>
            <a:endParaRPr sz="1400" b="0" i="0" u="none" strike="noStrike" cap="none">
              <a:solidFill>
                <a:schemeClr val="lt1"/>
              </a:solidFill>
              <a:latin typeface="Raleway SemiBold"/>
              <a:ea typeface="Raleway SemiBold"/>
              <a:cs typeface="Raleway SemiBold"/>
              <a:sym typeface="Raleway SemiBold"/>
            </a:endParaRPr>
          </a:p>
        </p:txBody>
      </p:sp>
      <p:sp>
        <p:nvSpPr>
          <p:cNvPr id="235" name="Google Shape;235;p27"/>
          <p:cNvSpPr/>
          <p:nvPr/>
        </p:nvSpPr>
        <p:spPr>
          <a:xfrm>
            <a:off x="2417178" y="1230072"/>
            <a:ext cx="1017300" cy="10173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6" name="Google Shape;236;p27"/>
          <p:cNvSpPr txBox="1">
            <a:spLocks noGrp="1"/>
          </p:cNvSpPr>
          <p:nvPr>
            <p:ph type="title"/>
          </p:nvPr>
        </p:nvSpPr>
        <p:spPr>
          <a:xfrm>
            <a:off x="513844" y="204006"/>
            <a:ext cx="8229600" cy="8574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SzPts val="4000"/>
              <a:buNone/>
            </a:pPr>
            <a:r>
              <a:rPr lang="sv"/>
              <a:t>FÖR VEM?</a:t>
            </a:r>
            <a:endParaRPr/>
          </a:p>
        </p:txBody>
      </p:sp>
      <p:sp>
        <p:nvSpPr>
          <p:cNvPr id="237" name="Google Shape;237;p27"/>
          <p:cNvSpPr txBox="1"/>
          <p:nvPr/>
        </p:nvSpPr>
        <p:spPr>
          <a:xfrm>
            <a:off x="6842615" y="1600725"/>
            <a:ext cx="1590900" cy="1169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Finans</a:t>
            </a:r>
            <a:endParaRPr sz="1400" b="0" i="0" u="none" strike="noStrike" cap="none">
              <a:solidFill>
                <a:srgbClr val="000000"/>
              </a:solidFill>
              <a:latin typeface="Arial"/>
              <a:ea typeface="Arial"/>
              <a:cs typeface="Arial"/>
              <a:sym typeface="Arial"/>
            </a:endParaRPr>
          </a:p>
        </p:txBody>
      </p:sp>
      <p:sp>
        <p:nvSpPr>
          <p:cNvPr id="238" name="Google Shape;238;p27"/>
          <p:cNvSpPr txBox="1"/>
          <p:nvPr/>
        </p:nvSpPr>
        <p:spPr>
          <a:xfrm>
            <a:off x="6258627" y="3226234"/>
            <a:ext cx="1486800" cy="954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Lite av allt</a:t>
            </a:r>
            <a:endParaRPr sz="1400" b="0" i="0" u="none" strike="noStrike" cap="none">
              <a:solidFill>
                <a:srgbClr val="000000"/>
              </a:solidFill>
              <a:latin typeface="Arial"/>
              <a:ea typeface="Arial"/>
              <a:cs typeface="Arial"/>
              <a:sym typeface="Arial"/>
            </a:endParaRPr>
          </a:p>
        </p:txBody>
      </p:sp>
      <p:sp>
        <p:nvSpPr>
          <p:cNvPr id="239" name="Google Shape;239;p27"/>
          <p:cNvSpPr/>
          <p:nvPr/>
        </p:nvSpPr>
        <p:spPr>
          <a:xfrm>
            <a:off x="5390575" y="347675"/>
            <a:ext cx="1630500" cy="15825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0" name="Google Shape;240;p27"/>
          <p:cNvSpPr/>
          <p:nvPr/>
        </p:nvSpPr>
        <p:spPr>
          <a:xfrm>
            <a:off x="4517152" y="2964474"/>
            <a:ext cx="1486800" cy="14775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Teknik</a:t>
            </a:r>
            <a:endParaRPr sz="1400" b="0" i="0" u="none" strike="noStrike" cap="none">
              <a:solidFill>
                <a:schemeClr val="lt1"/>
              </a:solidFill>
              <a:latin typeface="Raleway SemiBold"/>
              <a:ea typeface="Raleway SemiBold"/>
              <a:cs typeface="Raleway SemiBold"/>
              <a:sym typeface="Raleway SemiBold"/>
            </a:endParaRPr>
          </a:p>
        </p:txBody>
      </p:sp>
      <p:sp>
        <p:nvSpPr>
          <p:cNvPr id="241" name="Google Shape;241;p27"/>
          <p:cNvSpPr/>
          <p:nvPr/>
        </p:nvSpPr>
        <p:spPr>
          <a:xfrm>
            <a:off x="3511785" y="546045"/>
            <a:ext cx="1801500" cy="18015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Styrelse-</a:t>
            </a:r>
            <a:endParaRPr>
              <a:solidFill>
                <a:schemeClr val="lt1"/>
              </a:solidFill>
              <a:latin typeface="Raleway SemiBold"/>
              <a:ea typeface="Raleway SemiBold"/>
              <a:cs typeface="Raleway SemiBold"/>
              <a:sym typeface="Raleway SemiBold"/>
            </a:endParaRPr>
          </a:p>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uppdrag</a:t>
            </a:r>
            <a:endParaRPr sz="1400" b="0" i="0" u="none" strike="noStrike" cap="none">
              <a:solidFill>
                <a:schemeClr val="lt1"/>
              </a:solidFill>
              <a:latin typeface="Raleway SemiBold"/>
              <a:ea typeface="Raleway SemiBold"/>
              <a:cs typeface="Raleway SemiBold"/>
              <a:sym typeface="Raleway SemiBold"/>
            </a:endParaRPr>
          </a:p>
        </p:txBody>
      </p:sp>
      <p:sp>
        <p:nvSpPr>
          <p:cNvPr id="242" name="Google Shape;242;p27"/>
          <p:cNvSpPr/>
          <p:nvPr/>
        </p:nvSpPr>
        <p:spPr>
          <a:xfrm>
            <a:off x="1055775" y="3194725"/>
            <a:ext cx="1285200" cy="12432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Kauppis</a:t>
            </a:r>
            <a:endParaRPr sz="1400" b="0" i="0" u="none" strike="noStrike" cap="none">
              <a:solidFill>
                <a:schemeClr val="lt1"/>
              </a:solidFill>
              <a:latin typeface="Raleway SemiBold"/>
              <a:ea typeface="Raleway SemiBold"/>
              <a:cs typeface="Raleway SemiBold"/>
              <a:sym typeface="Raleway SemiBold"/>
            </a:endParaRPr>
          </a:p>
        </p:txBody>
      </p:sp>
      <p:sp>
        <p:nvSpPr>
          <p:cNvPr id="243" name="Google Shape;243;p27"/>
          <p:cNvSpPr txBox="1"/>
          <p:nvPr/>
        </p:nvSpPr>
        <p:spPr>
          <a:xfrm>
            <a:off x="5410375" y="966275"/>
            <a:ext cx="1590900" cy="410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Beslutsfattande</a:t>
            </a:r>
            <a:endParaRPr sz="1400" b="0" i="0" u="none" strike="noStrike" cap="none">
              <a:solidFill>
                <a:srgbClr val="000000"/>
              </a:solidFill>
              <a:latin typeface="Arial"/>
              <a:ea typeface="Arial"/>
              <a:cs typeface="Arial"/>
              <a:sym typeface="Arial"/>
            </a:endParaRPr>
          </a:p>
        </p:txBody>
      </p:sp>
      <p:sp>
        <p:nvSpPr>
          <p:cNvPr id="244" name="Google Shape;244;p27"/>
          <p:cNvSpPr/>
          <p:nvPr/>
        </p:nvSpPr>
        <p:spPr>
          <a:xfrm>
            <a:off x="5163753" y="1947385"/>
            <a:ext cx="1017300" cy="10173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5" name="Google Shape;245;p27"/>
          <p:cNvSpPr txBox="1"/>
          <p:nvPr/>
        </p:nvSpPr>
        <p:spPr>
          <a:xfrm>
            <a:off x="4853690" y="2323575"/>
            <a:ext cx="1590900" cy="1169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Strategi</a:t>
            </a:r>
            <a:endParaRPr sz="1400" b="0" i="0" u="none" strike="noStrike" cap="none">
              <a:solidFill>
                <a:srgbClr val="000000"/>
              </a:solidFill>
              <a:latin typeface="Arial"/>
              <a:ea typeface="Arial"/>
              <a:cs typeface="Arial"/>
              <a:sym typeface="Arial"/>
            </a:endParaRPr>
          </a:p>
        </p:txBody>
      </p:sp>
      <p:sp>
        <p:nvSpPr>
          <p:cNvPr id="246" name="Google Shape;246;p27"/>
          <p:cNvSpPr/>
          <p:nvPr/>
        </p:nvSpPr>
        <p:spPr>
          <a:xfrm>
            <a:off x="353725" y="1183375"/>
            <a:ext cx="1935000" cy="1935000"/>
          </a:xfrm>
          <a:prstGeom prst="ellipse">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Arial"/>
              <a:ea typeface="Arial"/>
              <a:cs typeface="Arial"/>
              <a:sym typeface="Arial"/>
            </a:endParaRPr>
          </a:p>
        </p:txBody>
      </p:sp>
      <p:sp>
        <p:nvSpPr>
          <p:cNvPr id="247" name="Google Shape;247;p27"/>
          <p:cNvSpPr txBox="1"/>
          <p:nvPr/>
        </p:nvSpPr>
        <p:spPr>
          <a:xfrm>
            <a:off x="391375" y="2023575"/>
            <a:ext cx="1801500" cy="324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Problemlösning</a:t>
            </a:r>
            <a:endParaRPr dirty="0">
              <a:solidFill>
                <a:schemeClr val="lt1"/>
              </a:solidFill>
              <a:latin typeface="Raleway SemiBold"/>
              <a:ea typeface="Raleway SemiBold"/>
              <a:cs typeface="Raleway SemiBold"/>
              <a:sym typeface="Raleway SemiBold"/>
            </a:endParaRPr>
          </a:p>
          <a:p>
            <a:pPr marL="0" marR="0" lvl="0" indent="0" algn="ctr" rtl="0">
              <a:lnSpc>
                <a:spcPct val="100000"/>
              </a:lnSpc>
              <a:spcBef>
                <a:spcPts val="0"/>
              </a:spcBef>
              <a:spcAft>
                <a:spcPts val="0"/>
              </a:spcAft>
              <a:buClr>
                <a:srgbClr val="000000"/>
              </a:buClr>
              <a:buSzPts val="1400"/>
              <a:buFont typeface="Arial"/>
              <a:buNone/>
            </a:pPr>
            <a:endParaRPr dirty="0">
              <a:solidFill>
                <a:schemeClr val="lt1"/>
              </a:solidFill>
              <a:latin typeface="Raleway SemiBold"/>
              <a:ea typeface="Raleway SemiBold"/>
              <a:cs typeface="Raleway SemiBold"/>
              <a:sym typeface="Raleway SemiBold"/>
            </a:endParaRPr>
          </a:p>
        </p:txBody>
      </p:sp>
      <p:sp>
        <p:nvSpPr>
          <p:cNvPr id="248" name="Google Shape;248;p27"/>
          <p:cNvSpPr txBox="1"/>
          <p:nvPr/>
        </p:nvSpPr>
        <p:spPr>
          <a:xfrm>
            <a:off x="2182427" y="1592684"/>
            <a:ext cx="1486800" cy="954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sv">
                <a:solidFill>
                  <a:schemeClr val="lt1"/>
                </a:solidFill>
                <a:latin typeface="Raleway SemiBold"/>
                <a:ea typeface="Raleway SemiBold"/>
                <a:cs typeface="Raleway SemiBold"/>
                <a:sym typeface="Raleway SemiBold"/>
              </a:rPr>
              <a:t>Ansvar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8"/>
          <p:cNvSpPr txBox="1">
            <a:spLocks noGrp="1"/>
          </p:cNvSpPr>
          <p:nvPr>
            <p:ph type="title"/>
          </p:nvPr>
        </p:nvSpPr>
        <p:spPr>
          <a:xfrm>
            <a:off x="457200" y="481081"/>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sv"/>
              <a:t>UNIVERSITET</a:t>
            </a:r>
            <a:endParaRPr/>
          </a:p>
        </p:txBody>
      </p:sp>
      <p:pic>
        <p:nvPicPr>
          <p:cNvPr id="254" name="Google Shape;254;p28"/>
          <p:cNvPicPr preferRelativeResize="0"/>
          <p:nvPr/>
        </p:nvPicPr>
        <p:blipFill rotWithShape="1">
          <a:blip r:embed="rId3">
            <a:alphaModFix/>
          </a:blip>
          <a:srcRect/>
          <a:stretch/>
        </p:blipFill>
        <p:spPr>
          <a:xfrm>
            <a:off x="805025" y="1574762"/>
            <a:ext cx="1728150" cy="1728124"/>
          </a:xfrm>
          <a:prstGeom prst="rect">
            <a:avLst/>
          </a:prstGeom>
          <a:noFill/>
          <a:ln>
            <a:noFill/>
          </a:ln>
        </p:spPr>
      </p:pic>
      <p:pic>
        <p:nvPicPr>
          <p:cNvPr id="255" name="Google Shape;255;p28"/>
          <p:cNvPicPr preferRelativeResize="0"/>
          <p:nvPr/>
        </p:nvPicPr>
        <p:blipFill rotWithShape="1">
          <a:blip r:embed="rId4">
            <a:alphaModFix/>
          </a:blip>
          <a:srcRect t="11410" r="4643"/>
          <a:stretch/>
        </p:blipFill>
        <p:spPr>
          <a:xfrm>
            <a:off x="268350" y="3462950"/>
            <a:ext cx="3367874" cy="1216400"/>
          </a:xfrm>
          <a:prstGeom prst="rect">
            <a:avLst/>
          </a:prstGeom>
          <a:noFill/>
          <a:ln>
            <a:noFill/>
          </a:ln>
        </p:spPr>
      </p:pic>
      <p:pic>
        <p:nvPicPr>
          <p:cNvPr id="256" name="Google Shape;256;p28"/>
          <p:cNvPicPr preferRelativeResize="0"/>
          <p:nvPr/>
        </p:nvPicPr>
        <p:blipFill rotWithShape="1">
          <a:blip r:embed="rId5">
            <a:alphaModFix/>
          </a:blip>
          <a:srcRect/>
          <a:stretch/>
        </p:blipFill>
        <p:spPr>
          <a:xfrm>
            <a:off x="5279950" y="3318188"/>
            <a:ext cx="2909756" cy="1505925"/>
          </a:xfrm>
          <a:prstGeom prst="rect">
            <a:avLst/>
          </a:prstGeom>
          <a:noFill/>
          <a:ln>
            <a:noFill/>
          </a:ln>
        </p:spPr>
      </p:pic>
      <p:pic>
        <p:nvPicPr>
          <p:cNvPr id="257" name="Google Shape;257;p28"/>
          <p:cNvPicPr preferRelativeResize="0"/>
          <p:nvPr/>
        </p:nvPicPr>
        <p:blipFill rotWithShape="1">
          <a:blip r:embed="rId6">
            <a:alphaModFix/>
          </a:blip>
          <a:srcRect l="11098" t="13133" r="10746" b="12245"/>
          <a:stretch/>
        </p:blipFill>
        <p:spPr>
          <a:xfrm>
            <a:off x="6161250" y="1752925"/>
            <a:ext cx="2427450" cy="1637649"/>
          </a:xfrm>
          <a:prstGeom prst="rect">
            <a:avLst/>
          </a:prstGeom>
          <a:noFill/>
          <a:ln>
            <a:noFill/>
          </a:ln>
        </p:spPr>
      </p:pic>
      <p:pic>
        <p:nvPicPr>
          <p:cNvPr id="258" name="Google Shape;258;p28"/>
          <p:cNvPicPr preferRelativeResize="0"/>
          <p:nvPr/>
        </p:nvPicPr>
        <p:blipFill rotWithShape="1">
          <a:blip r:embed="rId7">
            <a:alphaModFix/>
          </a:blip>
          <a:srcRect l="9757" r="8656" b="15690"/>
          <a:stretch/>
        </p:blipFill>
        <p:spPr>
          <a:xfrm>
            <a:off x="4663550" y="404875"/>
            <a:ext cx="2909751" cy="1216400"/>
          </a:xfrm>
          <a:prstGeom prst="rect">
            <a:avLst/>
          </a:prstGeom>
          <a:noFill/>
          <a:ln>
            <a:noFill/>
          </a:ln>
        </p:spPr>
      </p:pic>
      <p:pic>
        <p:nvPicPr>
          <p:cNvPr id="259" name="Google Shape;259;p28"/>
          <p:cNvPicPr preferRelativeResize="0"/>
          <p:nvPr/>
        </p:nvPicPr>
        <p:blipFill rotWithShape="1">
          <a:blip r:embed="rId8">
            <a:alphaModFix/>
          </a:blip>
          <a:srcRect/>
          <a:stretch/>
        </p:blipFill>
        <p:spPr>
          <a:xfrm>
            <a:off x="3020713" y="1829363"/>
            <a:ext cx="2140825" cy="1784024"/>
          </a:xfrm>
          <a:prstGeom prst="rect">
            <a:avLst/>
          </a:prstGeom>
          <a:noFill/>
          <a:ln>
            <a:noFill/>
          </a:ln>
        </p:spPr>
      </p:pic>
      <p:sp>
        <p:nvSpPr>
          <p:cNvPr id="260" name="Google Shape;260;p28"/>
          <p:cNvSpPr txBox="1"/>
          <p:nvPr/>
        </p:nvSpPr>
        <p:spPr>
          <a:xfrm>
            <a:off x="6993775" y="667475"/>
            <a:ext cx="1536300" cy="38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 sz="1500">
                <a:solidFill>
                  <a:schemeClr val="dk1"/>
                </a:solidFill>
                <a:latin typeface="Raleway Light"/>
                <a:ea typeface="Raleway Light"/>
                <a:cs typeface="Raleway Light"/>
                <a:sym typeface="Raleway Light"/>
              </a:rPr>
              <a:t>*Startar 2024</a:t>
            </a:r>
            <a:endParaRPr sz="1500">
              <a:solidFill>
                <a:schemeClr val="dk1"/>
              </a:solidFill>
              <a:latin typeface="Raleway Light"/>
              <a:ea typeface="Raleway Light"/>
              <a:cs typeface="Raleway Light"/>
              <a:sym typeface="Raleway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pSp>
        <p:nvGrpSpPr>
          <p:cNvPr id="266" name="Google Shape;266;p29"/>
          <p:cNvGrpSpPr/>
          <p:nvPr/>
        </p:nvGrpSpPr>
        <p:grpSpPr>
          <a:xfrm>
            <a:off x="919980" y="938325"/>
            <a:ext cx="7372858" cy="3106671"/>
            <a:chOff x="4595" y="1293432"/>
            <a:chExt cx="7372858" cy="3106671"/>
          </a:xfrm>
        </p:grpSpPr>
        <p:sp>
          <p:nvSpPr>
            <p:cNvPr id="267" name="Google Shape;267;p29"/>
            <p:cNvSpPr/>
            <p:nvPr/>
          </p:nvSpPr>
          <p:spPr>
            <a:xfrm>
              <a:off x="4595" y="1307295"/>
              <a:ext cx="2357400" cy="942900"/>
            </a:xfrm>
            <a:prstGeom prst="chevron">
              <a:avLst>
                <a:gd name="adj" fmla="val 5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29"/>
            <p:cNvSpPr txBox="1"/>
            <p:nvPr/>
          </p:nvSpPr>
          <p:spPr>
            <a:xfrm>
              <a:off x="373165" y="1293432"/>
              <a:ext cx="1620300" cy="942900"/>
            </a:xfrm>
            <a:prstGeom prst="rect">
              <a:avLst/>
            </a:prstGeom>
            <a:noFill/>
            <a:ln>
              <a:noFill/>
            </a:ln>
          </p:spPr>
          <p:txBody>
            <a:bodyPr spcFirstLastPara="1" wrap="square" lIns="19050" tIns="9525" rIns="0" bIns="9525"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sv" sz="1500">
                  <a:solidFill>
                    <a:schemeClr val="lt1"/>
                  </a:solidFill>
                  <a:latin typeface="Raleway SemiBold"/>
                  <a:ea typeface="Raleway SemiBold"/>
                  <a:cs typeface="Raleway SemiBold"/>
                  <a:sym typeface="Raleway SemiBold"/>
                </a:rPr>
                <a:t>Mångsidighet</a:t>
              </a:r>
              <a:endParaRPr sz="1500" b="0" i="0" u="none" strike="noStrike" cap="none">
                <a:solidFill>
                  <a:schemeClr val="lt1"/>
                </a:solidFill>
                <a:latin typeface="Raleway SemiBold"/>
                <a:ea typeface="Raleway SemiBold"/>
                <a:cs typeface="Raleway SemiBold"/>
                <a:sym typeface="Raleway SemiBold"/>
              </a:endParaRPr>
            </a:p>
          </p:txBody>
        </p:sp>
        <p:sp>
          <p:nvSpPr>
            <p:cNvPr id="269" name="Google Shape;269;p29"/>
            <p:cNvSpPr/>
            <p:nvPr/>
          </p:nvSpPr>
          <p:spPr>
            <a:xfrm>
              <a:off x="2055493" y="1387445"/>
              <a:ext cx="1956600" cy="782700"/>
            </a:xfrm>
            <a:prstGeom prst="chevron">
              <a:avLst>
                <a:gd name="adj" fmla="val 50000"/>
              </a:avLst>
            </a:prstGeom>
            <a:solidFill>
              <a:srgbClr val="CACBD3">
                <a:alpha val="88240"/>
              </a:srgbClr>
            </a:solidFill>
            <a:ln w="25400" cap="flat" cmpd="sng">
              <a:solidFill>
                <a:srgbClr val="CACBD3">
                  <a:alpha val="88240"/>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p29"/>
            <p:cNvSpPr txBox="1"/>
            <p:nvPr/>
          </p:nvSpPr>
          <p:spPr>
            <a:xfrm>
              <a:off x="2446814" y="1387445"/>
              <a:ext cx="1173900" cy="782700"/>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sv" sz="1100">
                  <a:latin typeface="Raleway SemiBold"/>
                  <a:ea typeface="Raleway SemiBold"/>
                  <a:cs typeface="Raleway SemiBold"/>
                  <a:sym typeface="Raleway SemiBold"/>
                </a:rPr>
                <a:t>Teknik</a:t>
              </a:r>
              <a:r>
                <a:rPr lang="sv" sz="1100" b="0" i="0" u="none" strike="noStrike" cap="none">
                  <a:solidFill>
                    <a:srgbClr val="000000"/>
                  </a:solidFill>
                  <a:latin typeface="Raleway SemiBold"/>
                  <a:ea typeface="Raleway SemiBold"/>
                  <a:cs typeface="Raleway SemiBold"/>
                  <a:sym typeface="Raleway SemiBold"/>
                </a:rPr>
                <a:t>, </a:t>
              </a:r>
              <a:endParaRPr sz="1100" b="0" i="0" u="none" strike="noStrike" cap="none">
                <a:solidFill>
                  <a:srgbClr val="000000"/>
                </a:solidFill>
                <a:latin typeface="Raleway SemiBold"/>
                <a:ea typeface="Raleway SemiBold"/>
                <a:cs typeface="Raleway SemiBold"/>
                <a:sym typeface="Raleway SemiBold"/>
              </a:endParaRPr>
            </a:p>
            <a:p>
              <a:pPr marL="0" marR="0" lvl="0" indent="0" algn="ctr" rtl="0">
                <a:lnSpc>
                  <a:spcPct val="90000"/>
                </a:lnSpc>
                <a:spcBef>
                  <a:spcPts val="0"/>
                </a:spcBef>
                <a:spcAft>
                  <a:spcPts val="0"/>
                </a:spcAft>
                <a:buClr>
                  <a:srgbClr val="000000"/>
                </a:buClr>
                <a:buSzPts val="1100"/>
                <a:buFont typeface="Arial"/>
                <a:buNone/>
              </a:pPr>
              <a:r>
                <a:rPr lang="sv" sz="1100">
                  <a:latin typeface="Raleway SemiBold"/>
                  <a:ea typeface="Raleway SemiBold"/>
                  <a:cs typeface="Raleway SemiBold"/>
                  <a:sym typeface="Raleway SemiBold"/>
                </a:rPr>
                <a:t>kauppis</a:t>
              </a:r>
              <a:r>
                <a:rPr lang="sv" sz="1100" b="0" i="0" u="none" strike="noStrike" cap="none">
                  <a:solidFill>
                    <a:srgbClr val="000000"/>
                  </a:solidFill>
                  <a:latin typeface="Raleway SemiBold"/>
                  <a:ea typeface="Raleway SemiBold"/>
                  <a:cs typeface="Raleway SemiBold"/>
                  <a:sym typeface="Raleway SemiBold"/>
                </a:rPr>
                <a:t>, </a:t>
              </a:r>
              <a:endParaRPr sz="1100" b="0" i="0" u="none" strike="noStrike" cap="none">
                <a:solidFill>
                  <a:srgbClr val="000000"/>
                </a:solidFill>
                <a:latin typeface="Raleway SemiBold"/>
                <a:ea typeface="Raleway SemiBold"/>
                <a:cs typeface="Raleway SemiBold"/>
                <a:sym typeface="Raleway SemiBold"/>
              </a:endParaRPr>
            </a:p>
            <a:p>
              <a:pPr marL="0" marR="0" lvl="0" indent="0" algn="ctr" rtl="0">
                <a:lnSpc>
                  <a:spcPct val="90000"/>
                </a:lnSpc>
                <a:spcBef>
                  <a:spcPts val="0"/>
                </a:spcBef>
                <a:spcAft>
                  <a:spcPts val="0"/>
                </a:spcAft>
                <a:buClr>
                  <a:srgbClr val="000000"/>
                </a:buClr>
                <a:buSzPts val="1100"/>
                <a:buFont typeface="Arial"/>
                <a:buNone/>
              </a:pPr>
              <a:r>
                <a:rPr lang="sv" sz="1100">
                  <a:latin typeface="Raleway SemiBold"/>
                  <a:ea typeface="Raleway SemiBold"/>
                  <a:cs typeface="Raleway SemiBold"/>
                  <a:sym typeface="Raleway SemiBold"/>
                </a:rPr>
                <a:t>konst</a:t>
              </a:r>
              <a:endParaRPr sz="1100" b="0" i="0" u="none" strike="noStrike" cap="none">
                <a:solidFill>
                  <a:srgbClr val="000000"/>
                </a:solidFill>
                <a:latin typeface="Raleway SemiBold"/>
                <a:ea typeface="Raleway SemiBold"/>
                <a:cs typeface="Raleway SemiBold"/>
                <a:sym typeface="Raleway SemiBold"/>
              </a:endParaRPr>
            </a:p>
          </p:txBody>
        </p:sp>
        <p:sp>
          <p:nvSpPr>
            <p:cNvPr id="271" name="Google Shape;271;p29"/>
            <p:cNvSpPr/>
            <p:nvPr/>
          </p:nvSpPr>
          <p:spPr>
            <a:xfrm>
              <a:off x="3738173" y="1387445"/>
              <a:ext cx="1956600" cy="782700"/>
            </a:xfrm>
            <a:prstGeom prst="chevron">
              <a:avLst>
                <a:gd name="adj" fmla="val 50000"/>
              </a:avLst>
            </a:prstGeom>
            <a:solidFill>
              <a:srgbClr val="CACBD3">
                <a:alpha val="88240"/>
              </a:srgbClr>
            </a:solidFill>
            <a:ln w="25400" cap="flat" cmpd="sng">
              <a:solidFill>
                <a:srgbClr val="CACBD3">
                  <a:alpha val="88240"/>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29"/>
            <p:cNvSpPr txBox="1"/>
            <p:nvPr/>
          </p:nvSpPr>
          <p:spPr>
            <a:xfrm>
              <a:off x="4129494" y="1387445"/>
              <a:ext cx="1173900" cy="782700"/>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sv" sz="1100">
                  <a:latin typeface="Raleway SemiBold"/>
                  <a:ea typeface="Raleway SemiBold"/>
                  <a:cs typeface="Raleway SemiBold"/>
                  <a:sym typeface="Raleway SemiBold"/>
                </a:rPr>
                <a:t>Internationella studieprogram och sidoämnen</a:t>
              </a:r>
              <a:endParaRPr sz="1100" b="0" i="0" u="none" strike="noStrike" cap="none">
                <a:solidFill>
                  <a:srgbClr val="000000"/>
                </a:solidFill>
                <a:latin typeface="Raleway SemiBold"/>
                <a:ea typeface="Raleway SemiBold"/>
                <a:cs typeface="Raleway SemiBold"/>
                <a:sym typeface="Raleway SemiBold"/>
              </a:endParaRPr>
            </a:p>
          </p:txBody>
        </p:sp>
        <p:sp>
          <p:nvSpPr>
            <p:cNvPr id="273" name="Google Shape;273;p29"/>
            <p:cNvSpPr/>
            <p:nvPr/>
          </p:nvSpPr>
          <p:spPr>
            <a:xfrm>
              <a:off x="4595" y="2382249"/>
              <a:ext cx="2357400" cy="942900"/>
            </a:xfrm>
            <a:prstGeom prst="chevron">
              <a:avLst>
                <a:gd name="adj" fmla="val 5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p29"/>
            <p:cNvSpPr txBox="1"/>
            <p:nvPr/>
          </p:nvSpPr>
          <p:spPr>
            <a:xfrm>
              <a:off x="476065" y="2382257"/>
              <a:ext cx="1692000" cy="942900"/>
            </a:xfrm>
            <a:prstGeom prst="rect">
              <a:avLst/>
            </a:prstGeom>
            <a:noFill/>
            <a:ln>
              <a:noFill/>
            </a:ln>
          </p:spPr>
          <p:txBody>
            <a:bodyPr spcFirstLastPara="1" wrap="square" lIns="19050" tIns="9525" rIns="0" bIns="9525"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sv" sz="1500">
                  <a:solidFill>
                    <a:schemeClr val="lt1"/>
                  </a:solidFill>
                  <a:latin typeface="Raleway SemiBold"/>
                  <a:ea typeface="Raleway SemiBold"/>
                  <a:cs typeface="Raleway SemiBold"/>
                  <a:sym typeface="Raleway SemiBold"/>
                </a:rPr>
                <a:t>Företagskontakter</a:t>
              </a:r>
              <a:endParaRPr sz="1400" b="0" i="0" u="none" strike="noStrike" cap="none">
                <a:solidFill>
                  <a:srgbClr val="000000"/>
                </a:solidFill>
                <a:latin typeface="Arial"/>
                <a:ea typeface="Arial"/>
                <a:cs typeface="Arial"/>
                <a:sym typeface="Arial"/>
              </a:endParaRPr>
            </a:p>
          </p:txBody>
        </p:sp>
        <p:sp>
          <p:nvSpPr>
            <p:cNvPr id="275" name="Google Shape;275;p29"/>
            <p:cNvSpPr/>
            <p:nvPr/>
          </p:nvSpPr>
          <p:spPr>
            <a:xfrm>
              <a:off x="2055493" y="2462399"/>
              <a:ext cx="1956600" cy="782700"/>
            </a:xfrm>
            <a:prstGeom prst="chevron">
              <a:avLst>
                <a:gd name="adj" fmla="val 50000"/>
              </a:avLst>
            </a:prstGeom>
            <a:solidFill>
              <a:srgbClr val="CACBD3">
                <a:alpha val="88240"/>
              </a:srgbClr>
            </a:solidFill>
            <a:ln w="25400" cap="flat" cmpd="sng">
              <a:solidFill>
                <a:srgbClr val="CACBD3">
                  <a:alpha val="88240"/>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29"/>
            <p:cNvSpPr txBox="1"/>
            <p:nvPr/>
          </p:nvSpPr>
          <p:spPr>
            <a:xfrm>
              <a:off x="2446814" y="2462399"/>
              <a:ext cx="1173900" cy="782700"/>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sv" sz="1100">
                  <a:latin typeface="Raleway SemiBold"/>
                  <a:ea typeface="Raleway SemiBold"/>
                  <a:cs typeface="Raleway SemiBold"/>
                  <a:sym typeface="Raleway SemiBold"/>
                </a:rPr>
                <a:t>Huvudstads-</a:t>
              </a:r>
              <a:endParaRPr sz="1100">
                <a:latin typeface="Raleway SemiBold"/>
                <a:ea typeface="Raleway SemiBold"/>
                <a:cs typeface="Raleway SemiBold"/>
                <a:sym typeface="Raleway SemiBold"/>
              </a:endParaRPr>
            </a:p>
            <a:p>
              <a:pPr marL="0" marR="0" lvl="0" indent="0" algn="ctr" rtl="0">
                <a:lnSpc>
                  <a:spcPct val="90000"/>
                </a:lnSpc>
                <a:spcBef>
                  <a:spcPts val="0"/>
                </a:spcBef>
                <a:spcAft>
                  <a:spcPts val="0"/>
                </a:spcAft>
                <a:buClr>
                  <a:srgbClr val="000000"/>
                </a:buClr>
                <a:buSzPts val="1100"/>
                <a:buFont typeface="Arial"/>
                <a:buNone/>
              </a:pPr>
              <a:r>
                <a:rPr lang="sv" sz="1100">
                  <a:latin typeface="Raleway SemiBold"/>
                  <a:ea typeface="Raleway SemiBold"/>
                  <a:cs typeface="Raleway SemiBold"/>
                  <a:sym typeface="Raleway SemiBold"/>
                </a:rPr>
                <a:t>regionen</a:t>
              </a:r>
              <a:endParaRPr sz="1100" b="0" i="0" u="none" strike="noStrike" cap="none">
                <a:solidFill>
                  <a:srgbClr val="000000"/>
                </a:solidFill>
                <a:latin typeface="Raleway SemiBold"/>
                <a:ea typeface="Raleway SemiBold"/>
                <a:cs typeface="Raleway SemiBold"/>
                <a:sym typeface="Raleway SemiBold"/>
              </a:endParaRPr>
            </a:p>
          </p:txBody>
        </p:sp>
        <p:sp>
          <p:nvSpPr>
            <p:cNvPr id="277" name="Google Shape;277;p29"/>
            <p:cNvSpPr/>
            <p:nvPr/>
          </p:nvSpPr>
          <p:spPr>
            <a:xfrm>
              <a:off x="3738173" y="2462399"/>
              <a:ext cx="1956600" cy="782700"/>
            </a:xfrm>
            <a:prstGeom prst="chevron">
              <a:avLst>
                <a:gd name="adj" fmla="val 50000"/>
              </a:avLst>
            </a:prstGeom>
            <a:solidFill>
              <a:srgbClr val="CACBD3">
                <a:alpha val="88240"/>
              </a:srgbClr>
            </a:solidFill>
            <a:ln w="25400" cap="flat" cmpd="sng">
              <a:solidFill>
                <a:srgbClr val="CACBD3">
                  <a:alpha val="88240"/>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29"/>
            <p:cNvSpPr txBox="1"/>
            <p:nvPr/>
          </p:nvSpPr>
          <p:spPr>
            <a:xfrm>
              <a:off x="4129494" y="2462399"/>
              <a:ext cx="1173900" cy="782700"/>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sv" sz="1100" b="0" i="0" u="none" strike="noStrike" cap="none">
                  <a:solidFill>
                    <a:srgbClr val="000000"/>
                  </a:solidFill>
                  <a:latin typeface="Raleway SemiBold"/>
                  <a:ea typeface="Raleway SemiBold"/>
                  <a:cs typeface="Raleway SemiBold"/>
                  <a:sym typeface="Raleway SemiBold"/>
                </a:rPr>
                <a:t> </a:t>
              </a:r>
              <a:r>
                <a:rPr lang="sv" sz="1100">
                  <a:latin typeface="Raleway SemiBold"/>
                  <a:ea typeface="Raleway SemiBold"/>
                  <a:cs typeface="Raleway SemiBold"/>
                  <a:sym typeface="Raleway SemiBold"/>
                </a:rPr>
                <a:t>Största företagens huvudkontor nära</a:t>
              </a:r>
              <a:endParaRPr sz="1100" b="0" i="0" u="none" strike="noStrike" cap="none">
                <a:solidFill>
                  <a:srgbClr val="000000"/>
                </a:solidFill>
                <a:latin typeface="Raleway SemiBold"/>
                <a:ea typeface="Raleway SemiBold"/>
                <a:cs typeface="Raleway SemiBold"/>
                <a:sym typeface="Raleway SemiBold"/>
              </a:endParaRPr>
            </a:p>
          </p:txBody>
        </p:sp>
        <p:sp>
          <p:nvSpPr>
            <p:cNvPr id="279" name="Google Shape;279;p29"/>
            <p:cNvSpPr/>
            <p:nvPr/>
          </p:nvSpPr>
          <p:spPr>
            <a:xfrm>
              <a:off x="5420853" y="2462399"/>
              <a:ext cx="1956600" cy="782700"/>
            </a:xfrm>
            <a:prstGeom prst="chevron">
              <a:avLst>
                <a:gd name="adj" fmla="val 50000"/>
              </a:avLst>
            </a:prstGeom>
            <a:solidFill>
              <a:srgbClr val="CACBD3">
                <a:alpha val="88240"/>
              </a:srgbClr>
            </a:solidFill>
            <a:ln w="25400" cap="flat" cmpd="sng">
              <a:solidFill>
                <a:srgbClr val="CACBD3">
                  <a:alpha val="88240"/>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29"/>
            <p:cNvSpPr txBox="1"/>
            <p:nvPr/>
          </p:nvSpPr>
          <p:spPr>
            <a:xfrm>
              <a:off x="5812174" y="2462399"/>
              <a:ext cx="1173900" cy="782700"/>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sv" sz="1100">
                  <a:latin typeface="Raleway SemiBold"/>
                  <a:ea typeface="Raleway SemiBold"/>
                  <a:cs typeface="Raleway SemiBold"/>
                  <a:sym typeface="Raleway SemiBold"/>
                </a:rPr>
                <a:t>PRODEKOs position i näringslivet</a:t>
              </a:r>
              <a:endParaRPr sz="1100" b="0" i="0" u="none" strike="noStrike" cap="none">
                <a:solidFill>
                  <a:srgbClr val="000000"/>
                </a:solidFill>
                <a:latin typeface="Raleway SemiBold"/>
                <a:ea typeface="Raleway SemiBold"/>
                <a:cs typeface="Raleway SemiBold"/>
                <a:sym typeface="Raleway SemiBold"/>
              </a:endParaRPr>
            </a:p>
          </p:txBody>
        </p:sp>
        <p:sp>
          <p:nvSpPr>
            <p:cNvPr id="281" name="Google Shape;281;p29"/>
            <p:cNvSpPr/>
            <p:nvPr/>
          </p:nvSpPr>
          <p:spPr>
            <a:xfrm>
              <a:off x="4595" y="3457203"/>
              <a:ext cx="2357400" cy="942900"/>
            </a:xfrm>
            <a:prstGeom prst="chevron">
              <a:avLst>
                <a:gd name="adj" fmla="val 5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29"/>
            <p:cNvSpPr txBox="1"/>
            <p:nvPr/>
          </p:nvSpPr>
          <p:spPr>
            <a:xfrm>
              <a:off x="476066" y="3457203"/>
              <a:ext cx="1414500" cy="942900"/>
            </a:xfrm>
            <a:prstGeom prst="rect">
              <a:avLst/>
            </a:prstGeom>
            <a:noFill/>
            <a:ln>
              <a:noFill/>
            </a:ln>
          </p:spPr>
          <p:txBody>
            <a:bodyPr spcFirstLastPara="1" wrap="square" lIns="19050" tIns="9525" rIns="0" bIns="9525"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sv" sz="1500">
                  <a:solidFill>
                    <a:schemeClr val="lt1"/>
                  </a:solidFill>
                  <a:latin typeface="Raleway SemiBold"/>
                  <a:ea typeface="Raleway SemiBold"/>
                  <a:cs typeface="Raleway SemiBold"/>
                  <a:sym typeface="Raleway SemiBold"/>
                </a:rPr>
                <a:t>Uppskattat</a:t>
              </a:r>
              <a:endParaRPr sz="1500" b="0" i="0" u="none" strike="noStrike" cap="none">
                <a:solidFill>
                  <a:schemeClr val="lt1"/>
                </a:solidFill>
                <a:latin typeface="Raleway SemiBold"/>
                <a:ea typeface="Raleway SemiBold"/>
                <a:cs typeface="Raleway SemiBold"/>
                <a:sym typeface="Raleway SemiBold"/>
              </a:endParaRPr>
            </a:p>
          </p:txBody>
        </p:sp>
        <p:sp>
          <p:nvSpPr>
            <p:cNvPr id="283" name="Google Shape;283;p29"/>
            <p:cNvSpPr/>
            <p:nvPr/>
          </p:nvSpPr>
          <p:spPr>
            <a:xfrm>
              <a:off x="2055493" y="3537353"/>
              <a:ext cx="1956600" cy="782700"/>
            </a:xfrm>
            <a:prstGeom prst="chevron">
              <a:avLst>
                <a:gd name="adj" fmla="val 50000"/>
              </a:avLst>
            </a:prstGeom>
            <a:solidFill>
              <a:srgbClr val="CACBD3">
                <a:alpha val="88240"/>
              </a:srgbClr>
            </a:solidFill>
            <a:ln w="25400" cap="flat" cmpd="sng">
              <a:solidFill>
                <a:srgbClr val="CACBD3">
                  <a:alpha val="88240"/>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29"/>
            <p:cNvSpPr txBox="1"/>
            <p:nvPr/>
          </p:nvSpPr>
          <p:spPr>
            <a:xfrm>
              <a:off x="2446814" y="3537353"/>
              <a:ext cx="1173900" cy="782700"/>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sv" sz="1100">
                  <a:latin typeface="Raleway SemiBold"/>
                  <a:ea typeface="Raleway SemiBold"/>
                  <a:cs typeface="Raleway SemiBold"/>
                  <a:sym typeface="Raleway SemiBold"/>
                </a:rPr>
                <a:t>Högsta inträdeskrav för tekniska programmen</a:t>
              </a:r>
              <a:endParaRPr sz="1100" b="0" i="0" u="none" strike="noStrike" cap="none">
                <a:solidFill>
                  <a:srgbClr val="000000"/>
                </a:solidFill>
                <a:latin typeface="Raleway SemiBold"/>
                <a:ea typeface="Raleway SemiBold"/>
                <a:cs typeface="Raleway SemiBold"/>
                <a:sym typeface="Raleway SemiBold"/>
              </a:endParaRPr>
            </a:p>
          </p:txBody>
        </p:sp>
        <p:sp>
          <p:nvSpPr>
            <p:cNvPr id="285" name="Google Shape;285;p29"/>
            <p:cNvSpPr/>
            <p:nvPr/>
          </p:nvSpPr>
          <p:spPr>
            <a:xfrm>
              <a:off x="3738173" y="3537353"/>
              <a:ext cx="1956600" cy="782700"/>
            </a:xfrm>
            <a:prstGeom prst="chevron">
              <a:avLst>
                <a:gd name="adj" fmla="val 50000"/>
              </a:avLst>
            </a:prstGeom>
            <a:solidFill>
              <a:srgbClr val="CACBD3">
                <a:alpha val="88240"/>
              </a:srgbClr>
            </a:solidFill>
            <a:ln w="25400" cap="flat" cmpd="sng">
              <a:solidFill>
                <a:srgbClr val="CACBD3">
                  <a:alpha val="88240"/>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 name="Google Shape;286;p29"/>
            <p:cNvSpPr txBox="1"/>
            <p:nvPr/>
          </p:nvSpPr>
          <p:spPr>
            <a:xfrm>
              <a:off x="4129494" y="3537353"/>
              <a:ext cx="1173900" cy="782700"/>
            </a:xfrm>
            <a:prstGeom prst="rect">
              <a:avLst/>
            </a:prstGeom>
            <a:noFill/>
            <a:ln>
              <a:noFill/>
            </a:ln>
          </p:spPr>
          <p:txBody>
            <a:bodyPr spcFirstLastPara="1" wrap="square" lIns="13950" tIns="6975" rIns="0" bIns="69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sv" sz="1100">
                  <a:latin typeface="Raleway SemiBold"/>
                  <a:ea typeface="Raleway SemiBold"/>
                  <a:cs typeface="Raleway SemiBold"/>
                  <a:sym typeface="Raleway SemiBold"/>
                </a:rPr>
                <a:t>Högst uppskattade tekniska universitetet</a:t>
              </a:r>
              <a:endParaRPr sz="1100" b="0" i="0" u="none" strike="noStrike" cap="none">
                <a:solidFill>
                  <a:srgbClr val="000000"/>
                </a:solidFill>
                <a:latin typeface="Raleway SemiBold"/>
                <a:ea typeface="Raleway SemiBold"/>
                <a:cs typeface="Raleway SemiBold"/>
                <a:sym typeface="Raleway SemiBold"/>
              </a:endParaRPr>
            </a:p>
          </p:txBody>
        </p:sp>
      </p:grpSp>
      <p:sp>
        <p:nvSpPr>
          <p:cNvPr id="287" name="Google Shape;287;p29"/>
          <p:cNvSpPr txBox="1">
            <a:spLocks noGrp="1"/>
          </p:cNvSpPr>
          <p:nvPr>
            <p:ph type="title"/>
          </p:nvPr>
        </p:nvSpPr>
        <p:spPr>
          <a:xfrm>
            <a:off x="586912" y="-64994"/>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sv"/>
              <a:t>VARFÖR AALTOS PRODEKO?</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0"/>
          <p:cNvSpPr txBox="1">
            <a:spLocks noGrp="1"/>
          </p:cNvSpPr>
          <p:nvPr>
            <p:ph type="title"/>
          </p:nvPr>
        </p:nvSpPr>
        <p:spPr>
          <a:xfrm>
            <a:off x="457200" y="137091"/>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sv"/>
              <a:t>I FRAMTIDEN</a:t>
            </a:r>
            <a:endParaRPr/>
          </a:p>
        </p:txBody>
      </p:sp>
      <p:sp>
        <p:nvSpPr>
          <p:cNvPr id="294" name="Google Shape;294;p30"/>
          <p:cNvSpPr/>
          <p:nvPr/>
        </p:nvSpPr>
        <p:spPr>
          <a:xfrm>
            <a:off x="457200" y="1200150"/>
            <a:ext cx="8229600" cy="299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path>
              <a:path w="120000" h="120000" fill="none" extrusionOk="0">
                <a:moveTo>
                  <a:pt x="-10000" y="22500"/>
                </a:moveTo>
                <a:lnTo>
                  <a:pt x="-46000" y="135000"/>
                </a:lnTo>
              </a:path>
            </a:pathLst>
          </a:custGeom>
          <a:noFill/>
          <a:ln>
            <a:noFill/>
          </a:ln>
        </p:spPr>
        <p:txBody>
          <a:bodyPr spcFirstLastPara="1" wrap="square" lIns="91425" tIns="45700" rIns="91425" bIns="45700" anchor="ctr" anchorCtr="1">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30"/>
          <p:cNvSpPr/>
          <p:nvPr/>
        </p:nvSpPr>
        <p:spPr>
          <a:xfrm>
            <a:off x="2441178" y="1859044"/>
            <a:ext cx="507900" cy="1673100"/>
          </a:xfrm>
          <a:prstGeom prst="rightBrace">
            <a:avLst>
              <a:gd name="adj1" fmla="val 8333"/>
              <a:gd name="adj2" fmla="val 50000"/>
            </a:avLst>
          </a:prstGeom>
          <a:noFill/>
          <a:ln w="25400" cap="flat" cmpd="sng">
            <a:solidFill>
              <a:srgbClr val="002D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6" name="Google Shape;296;p30"/>
          <p:cNvSpPr/>
          <p:nvPr/>
        </p:nvSpPr>
        <p:spPr>
          <a:xfrm>
            <a:off x="852170" y="1376544"/>
            <a:ext cx="1405500" cy="1204200"/>
          </a:xfrm>
          <a:prstGeom prst="roundRect">
            <a:avLst>
              <a:gd name="adj" fmla="val 16667"/>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 sz="1800">
                <a:solidFill>
                  <a:schemeClr val="lt1"/>
                </a:solidFill>
                <a:latin typeface="Raleway"/>
                <a:ea typeface="Raleway"/>
                <a:cs typeface="Raleway"/>
                <a:sym typeface="Raleway"/>
              </a:rPr>
              <a:t>Ekonomi</a:t>
            </a:r>
            <a:endParaRPr sz="1400" b="0" i="0" u="none" strike="noStrike" cap="none">
              <a:solidFill>
                <a:srgbClr val="000000"/>
              </a:solidFill>
              <a:latin typeface="Arial"/>
              <a:ea typeface="Arial"/>
              <a:cs typeface="Arial"/>
              <a:sym typeface="Arial"/>
            </a:endParaRPr>
          </a:p>
        </p:txBody>
      </p:sp>
      <p:sp>
        <p:nvSpPr>
          <p:cNvPr id="297" name="Google Shape;297;p30"/>
          <p:cNvSpPr/>
          <p:nvPr/>
        </p:nvSpPr>
        <p:spPr>
          <a:xfrm>
            <a:off x="3225006" y="2093527"/>
            <a:ext cx="1309500" cy="1204200"/>
          </a:xfrm>
          <a:prstGeom prst="roundRect">
            <a:avLst>
              <a:gd name="adj" fmla="val 16667"/>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 sz="1800">
                <a:solidFill>
                  <a:schemeClr val="lt1"/>
                </a:solidFill>
                <a:latin typeface="Raleway"/>
                <a:ea typeface="Raleway"/>
                <a:cs typeface="Raleway"/>
                <a:sym typeface="Raleway"/>
              </a:rPr>
              <a:t>TUTA-DI</a:t>
            </a:r>
            <a:endParaRPr sz="1400" b="0" i="0" u="none" strike="noStrike" cap="none">
              <a:solidFill>
                <a:srgbClr val="000000"/>
              </a:solidFill>
              <a:latin typeface="Arial"/>
              <a:ea typeface="Arial"/>
              <a:cs typeface="Arial"/>
              <a:sym typeface="Arial"/>
            </a:endParaRPr>
          </a:p>
        </p:txBody>
      </p:sp>
      <p:sp>
        <p:nvSpPr>
          <p:cNvPr id="298" name="Google Shape;298;p30"/>
          <p:cNvSpPr/>
          <p:nvPr/>
        </p:nvSpPr>
        <p:spPr>
          <a:xfrm>
            <a:off x="855980" y="2783772"/>
            <a:ext cx="1401600" cy="1204200"/>
          </a:xfrm>
          <a:prstGeom prst="roundRect">
            <a:avLst>
              <a:gd name="adj" fmla="val 16667"/>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sv" sz="1800">
                <a:solidFill>
                  <a:schemeClr val="lt1"/>
                </a:solidFill>
                <a:latin typeface="Raleway"/>
                <a:ea typeface="Raleway"/>
                <a:cs typeface="Raleway"/>
                <a:sym typeface="Raleway"/>
              </a:rPr>
              <a:t>TEKNIK</a:t>
            </a:r>
            <a:endParaRPr sz="1400" b="0" i="0" u="none" strike="noStrike" cap="none">
              <a:solidFill>
                <a:srgbClr val="000000"/>
              </a:solidFill>
              <a:latin typeface="Arial"/>
              <a:ea typeface="Arial"/>
              <a:cs typeface="Arial"/>
              <a:sym typeface="Arial"/>
            </a:endParaRPr>
          </a:p>
        </p:txBody>
      </p:sp>
      <p:sp>
        <p:nvSpPr>
          <p:cNvPr id="299" name="Google Shape;299;p30"/>
          <p:cNvSpPr/>
          <p:nvPr/>
        </p:nvSpPr>
        <p:spPr>
          <a:xfrm>
            <a:off x="4943157" y="2299334"/>
            <a:ext cx="569100" cy="792600"/>
          </a:xfrm>
          <a:prstGeom prst="chevron">
            <a:avLst>
              <a:gd name="adj" fmla="val 50000"/>
            </a:avLst>
          </a:prstGeom>
          <a:solidFill>
            <a:srgbClr val="002E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0" name="Google Shape;300;p30"/>
          <p:cNvSpPr/>
          <p:nvPr/>
        </p:nvSpPr>
        <p:spPr>
          <a:xfrm>
            <a:off x="5920898" y="1200074"/>
            <a:ext cx="2471400" cy="2991000"/>
          </a:xfrm>
          <a:prstGeom prst="roundRect">
            <a:avLst>
              <a:gd name="adj" fmla="val 13789"/>
            </a:avLst>
          </a:prstGeom>
          <a:solidFill>
            <a:schemeClr val="lt1"/>
          </a:solidFill>
          <a:ln w="25400" cap="flat" cmpd="sng">
            <a:solidFill>
              <a:srgbClr val="00337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Verkställande direktör</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Ekonomichef</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Entreprenör</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Startup</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Investerings bankir</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Konsult</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Investeringschef</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Produktutvecklingschef</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Programdesigner</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Personaldirektör</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Projektledare</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Professor</a:t>
            </a:r>
            <a:endParaRPr>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r>
              <a:rPr lang="sv">
                <a:solidFill>
                  <a:schemeClr val="dk1"/>
                </a:solidFill>
                <a:latin typeface="Raleway"/>
                <a:ea typeface="Raleway"/>
                <a:cs typeface="Raleway"/>
                <a:sym typeface="Raleway"/>
              </a:rPr>
              <a:t>Expert</a:t>
            </a:r>
            <a:endParaRPr>
              <a:solidFill>
                <a:schemeClr val="dk1"/>
              </a:solidFill>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Google Shape;305;p31"/>
          <p:cNvPicPr preferRelativeResize="0"/>
          <p:nvPr/>
        </p:nvPicPr>
        <p:blipFill>
          <a:blip r:embed="rId3">
            <a:alphaModFix/>
          </a:blip>
          <a:stretch>
            <a:fillRect/>
          </a:stretch>
        </p:blipFill>
        <p:spPr>
          <a:xfrm>
            <a:off x="221625" y="290675"/>
            <a:ext cx="4419600" cy="2281087"/>
          </a:xfrm>
          <a:prstGeom prst="rect">
            <a:avLst/>
          </a:prstGeom>
          <a:noFill/>
          <a:ln>
            <a:noFill/>
          </a:ln>
        </p:spPr>
      </p:pic>
      <p:pic>
        <p:nvPicPr>
          <p:cNvPr id="306" name="Google Shape;306;p31"/>
          <p:cNvPicPr preferRelativeResize="0"/>
          <p:nvPr/>
        </p:nvPicPr>
        <p:blipFill>
          <a:blip r:embed="rId4">
            <a:alphaModFix/>
          </a:blip>
          <a:stretch>
            <a:fillRect/>
          </a:stretch>
        </p:blipFill>
        <p:spPr>
          <a:xfrm>
            <a:off x="6300800" y="290679"/>
            <a:ext cx="2449000" cy="771450"/>
          </a:xfrm>
          <a:prstGeom prst="rect">
            <a:avLst/>
          </a:prstGeom>
          <a:noFill/>
          <a:ln>
            <a:noFill/>
          </a:ln>
        </p:spPr>
      </p:pic>
      <p:pic>
        <p:nvPicPr>
          <p:cNvPr id="307" name="Google Shape;307;p31"/>
          <p:cNvPicPr preferRelativeResize="0"/>
          <p:nvPr/>
        </p:nvPicPr>
        <p:blipFill>
          <a:blip r:embed="rId5">
            <a:alphaModFix/>
          </a:blip>
          <a:stretch>
            <a:fillRect/>
          </a:stretch>
        </p:blipFill>
        <p:spPr>
          <a:xfrm>
            <a:off x="4781550" y="764930"/>
            <a:ext cx="1851550" cy="931625"/>
          </a:xfrm>
          <a:prstGeom prst="rect">
            <a:avLst/>
          </a:prstGeom>
          <a:noFill/>
          <a:ln>
            <a:noFill/>
          </a:ln>
        </p:spPr>
      </p:pic>
      <p:pic>
        <p:nvPicPr>
          <p:cNvPr id="308" name="Google Shape;308;p31"/>
          <p:cNvPicPr preferRelativeResize="0"/>
          <p:nvPr/>
        </p:nvPicPr>
        <p:blipFill>
          <a:blip r:embed="rId6">
            <a:alphaModFix/>
          </a:blip>
          <a:stretch>
            <a:fillRect/>
          </a:stretch>
        </p:blipFill>
        <p:spPr>
          <a:xfrm>
            <a:off x="6640619" y="1417750"/>
            <a:ext cx="2209380" cy="931624"/>
          </a:xfrm>
          <a:prstGeom prst="rect">
            <a:avLst/>
          </a:prstGeom>
          <a:noFill/>
          <a:ln>
            <a:noFill/>
          </a:ln>
        </p:spPr>
      </p:pic>
      <p:pic>
        <p:nvPicPr>
          <p:cNvPr id="309" name="Google Shape;309;p31" descr="uvahaun tulos haulle slush"/>
          <p:cNvPicPr preferRelativeResize="0"/>
          <p:nvPr/>
        </p:nvPicPr>
        <p:blipFill rotWithShape="1">
          <a:blip r:embed="rId7">
            <a:alphaModFix/>
          </a:blip>
          <a:srcRect/>
          <a:stretch/>
        </p:blipFill>
        <p:spPr>
          <a:xfrm>
            <a:off x="1082964" y="3682918"/>
            <a:ext cx="1711503" cy="570501"/>
          </a:xfrm>
          <a:prstGeom prst="rect">
            <a:avLst/>
          </a:prstGeom>
          <a:noFill/>
          <a:ln>
            <a:noFill/>
          </a:ln>
        </p:spPr>
      </p:pic>
      <p:pic>
        <p:nvPicPr>
          <p:cNvPr id="310" name="Google Shape;310;p31" descr="uvahaun tulos haulle wolt"/>
          <p:cNvPicPr preferRelativeResize="0"/>
          <p:nvPr/>
        </p:nvPicPr>
        <p:blipFill rotWithShape="1">
          <a:blip r:embed="rId8">
            <a:alphaModFix/>
          </a:blip>
          <a:srcRect/>
          <a:stretch/>
        </p:blipFill>
        <p:spPr>
          <a:xfrm>
            <a:off x="221631" y="2647501"/>
            <a:ext cx="1380579" cy="1035434"/>
          </a:xfrm>
          <a:prstGeom prst="rect">
            <a:avLst/>
          </a:prstGeom>
          <a:noFill/>
          <a:ln>
            <a:noFill/>
          </a:ln>
        </p:spPr>
      </p:pic>
      <p:pic>
        <p:nvPicPr>
          <p:cNvPr id="311" name="Google Shape;311;p31" descr="A picture containing icon&#10;&#10;Description automatically generated"/>
          <p:cNvPicPr preferRelativeResize="0"/>
          <p:nvPr/>
        </p:nvPicPr>
        <p:blipFill rotWithShape="1">
          <a:blip r:embed="rId9">
            <a:alphaModFix/>
          </a:blip>
          <a:srcRect l="-351" t="22792" b="22601"/>
          <a:stretch/>
        </p:blipFill>
        <p:spPr>
          <a:xfrm>
            <a:off x="6980578" y="2835311"/>
            <a:ext cx="1708792" cy="918761"/>
          </a:xfrm>
          <a:prstGeom prst="rect">
            <a:avLst/>
          </a:prstGeom>
          <a:noFill/>
          <a:ln>
            <a:noFill/>
          </a:ln>
        </p:spPr>
      </p:pic>
      <p:pic>
        <p:nvPicPr>
          <p:cNvPr id="312" name="Google Shape;312;p31" descr="Kuvahaun tulos haulle supercell"/>
          <p:cNvPicPr preferRelativeResize="0"/>
          <p:nvPr/>
        </p:nvPicPr>
        <p:blipFill rotWithShape="1">
          <a:blip r:embed="rId10">
            <a:alphaModFix/>
          </a:blip>
          <a:srcRect/>
          <a:stretch/>
        </p:blipFill>
        <p:spPr>
          <a:xfrm>
            <a:off x="4962051" y="1913452"/>
            <a:ext cx="1175628" cy="1035425"/>
          </a:xfrm>
          <a:prstGeom prst="rect">
            <a:avLst/>
          </a:prstGeom>
          <a:noFill/>
          <a:ln>
            <a:noFill/>
          </a:ln>
        </p:spPr>
      </p:pic>
      <p:pic>
        <p:nvPicPr>
          <p:cNvPr id="313" name="Google Shape;313;p31" descr="uvahaun tulos haulle smartly logo"/>
          <p:cNvPicPr preferRelativeResize="0"/>
          <p:nvPr/>
        </p:nvPicPr>
        <p:blipFill rotWithShape="1">
          <a:blip r:embed="rId11">
            <a:alphaModFix/>
          </a:blip>
          <a:srcRect/>
          <a:stretch/>
        </p:blipFill>
        <p:spPr>
          <a:xfrm>
            <a:off x="4517622" y="3315097"/>
            <a:ext cx="2201371" cy="978388"/>
          </a:xfrm>
          <a:prstGeom prst="rect">
            <a:avLst/>
          </a:prstGeom>
          <a:noFill/>
          <a:ln>
            <a:noFill/>
          </a:ln>
        </p:spPr>
      </p:pic>
      <p:pic>
        <p:nvPicPr>
          <p:cNvPr id="314" name="Google Shape;314;p31" descr="Kuvahaun tulos haulle prodeko ventures logo"/>
          <p:cNvPicPr preferRelativeResize="0"/>
          <p:nvPr/>
        </p:nvPicPr>
        <p:blipFill rotWithShape="1">
          <a:blip r:embed="rId12">
            <a:alphaModFix/>
          </a:blip>
          <a:srcRect/>
          <a:stretch/>
        </p:blipFill>
        <p:spPr>
          <a:xfrm>
            <a:off x="89002" y="4551580"/>
            <a:ext cx="1380575" cy="512793"/>
          </a:xfrm>
          <a:prstGeom prst="rect">
            <a:avLst/>
          </a:prstGeom>
          <a:noFill/>
          <a:ln>
            <a:noFill/>
          </a:ln>
        </p:spPr>
      </p:pic>
      <p:pic>
        <p:nvPicPr>
          <p:cNvPr id="315" name="Google Shape;315;p31"/>
          <p:cNvPicPr preferRelativeResize="0"/>
          <p:nvPr/>
        </p:nvPicPr>
        <p:blipFill>
          <a:blip r:embed="rId13">
            <a:alphaModFix/>
          </a:blip>
          <a:stretch>
            <a:fillRect/>
          </a:stretch>
        </p:blipFill>
        <p:spPr>
          <a:xfrm>
            <a:off x="2057619" y="2844161"/>
            <a:ext cx="2449001" cy="56636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2"/>
          <p:cNvSpPr txBox="1">
            <a:spLocks noGrp="1"/>
          </p:cNvSpPr>
          <p:nvPr>
            <p:ph type="title"/>
          </p:nvPr>
        </p:nvSpPr>
        <p:spPr>
          <a:xfrm>
            <a:off x="457199" y="35402"/>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sv"/>
              <a:t>STUDIELIV</a:t>
            </a:r>
            <a:endParaRPr/>
          </a:p>
        </p:txBody>
      </p:sp>
      <p:grpSp>
        <p:nvGrpSpPr>
          <p:cNvPr id="322" name="Google Shape;322;p32"/>
          <p:cNvGrpSpPr/>
          <p:nvPr/>
        </p:nvGrpSpPr>
        <p:grpSpPr>
          <a:xfrm>
            <a:off x="5700825" y="0"/>
            <a:ext cx="2649200" cy="5139147"/>
            <a:chOff x="6507734" y="-7362"/>
            <a:chExt cx="2649200" cy="5139147"/>
          </a:xfrm>
        </p:grpSpPr>
        <p:pic>
          <p:nvPicPr>
            <p:cNvPr id="323" name="Google Shape;323;p32"/>
            <p:cNvPicPr preferRelativeResize="0"/>
            <p:nvPr/>
          </p:nvPicPr>
          <p:blipFill rotWithShape="1">
            <a:blip r:embed="rId3">
              <a:alphaModFix/>
            </a:blip>
            <a:srcRect/>
            <a:stretch/>
          </p:blipFill>
          <p:spPr>
            <a:xfrm>
              <a:off x="6512010" y="1679729"/>
              <a:ext cx="2587255" cy="1656810"/>
            </a:xfrm>
            <a:prstGeom prst="rect">
              <a:avLst/>
            </a:prstGeom>
            <a:noFill/>
            <a:ln w="228600" cap="flat" cmpd="sng">
              <a:solidFill>
                <a:schemeClr val="lt1"/>
              </a:solidFill>
              <a:prstDash val="dot"/>
              <a:round/>
              <a:headEnd type="none" w="sm" len="sm"/>
              <a:tailEnd type="none" w="sm" len="sm"/>
            </a:ln>
          </p:spPr>
        </p:pic>
        <p:pic>
          <p:nvPicPr>
            <p:cNvPr id="324" name="Google Shape;324;p32"/>
            <p:cNvPicPr preferRelativeResize="0"/>
            <p:nvPr/>
          </p:nvPicPr>
          <p:blipFill rotWithShape="1">
            <a:blip r:embed="rId4">
              <a:alphaModFix/>
            </a:blip>
            <a:srcRect t="6338" b="6347"/>
            <a:stretch/>
          </p:blipFill>
          <p:spPr>
            <a:xfrm>
              <a:off x="6507734" y="-7362"/>
              <a:ext cx="2649200" cy="1734900"/>
            </a:xfrm>
            <a:prstGeom prst="rect">
              <a:avLst/>
            </a:prstGeom>
            <a:noFill/>
            <a:ln w="228600" cap="flat" cmpd="sng">
              <a:solidFill>
                <a:schemeClr val="lt1"/>
              </a:solidFill>
              <a:prstDash val="dot"/>
              <a:round/>
              <a:headEnd type="none" w="sm" len="sm"/>
              <a:tailEnd type="none" w="sm" len="sm"/>
            </a:ln>
          </p:spPr>
        </p:pic>
        <p:pic>
          <p:nvPicPr>
            <p:cNvPr id="325" name="Google Shape;325;p32"/>
            <p:cNvPicPr preferRelativeResize="0"/>
            <p:nvPr/>
          </p:nvPicPr>
          <p:blipFill rotWithShape="1">
            <a:blip r:embed="rId5">
              <a:alphaModFix/>
            </a:blip>
            <a:srcRect t="5884" b="5884"/>
            <a:stretch/>
          </p:blipFill>
          <p:spPr>
            <a:xfrm>
              <a:off x="6508209" y="3211913"/>
              <a:ext cx="2637950" cy="1919872"/>
            </a:xfrm>
            <a:prstGeom prst="rect">
              <a:avLst/>
            </a:prstGeom>
            <a:noFill/>
            <a:ln w="228600" cap="flat" cmpd="sng">
              <a:solidFill>
                <a:schemeClr val="lt1"/>
              </a:solidFill>
              <a:prstDash val="dot"/>
              <a:round/>
              <a:headEnd type="none" w="sm" len="sm"/>
              <a:tailEnd type="none" w="sm" len="sm"/>
            </a:ln>
          </p:spPr>
        </p:pic>
      </p:grpSp>
      <p:sp>
        <p:nvSpPr>
          <p:cNvPr id="326" name="Google Shape;326;p32"/>
          <p:cNvSpPr/>
          <p:nvPr/>
        </p:nvSpPr>
        <p:spPr>
          <a:xfrm>
            <a:off x="5700818" y="1770061"/>
            <a:ext cx="2638500" cy="145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27" name="Google Shape;327;p32"/>
          <p:cNvSpPr txBox="1"/>
          <p:nvPr/>
        </p:nvSpPr>
        <p:spPr>
          <a:xfrm>
            <a:off x="3073825" y="3648250"/>
            <a:ext cx="2035500" cy="770400"/>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rgbClr val="000000"/>
              </a:buClr>
              <a:buSzPts val="3300"/>
              <a:buFont typeface="Arial"/>
              <a:buNone/>
            </a:pPr>
            <a:r>
              <a:rPr lang="sv" sz="2100">
                <a:solidFill>
                  <a:schemeClr val="lt1"/>
                </a:solidFill>
                <a:latin typeface="Raleway"/>
                <a:ea typeface="Raleway"/>
                <a:cs typeface="Raleway"/>
                <a:sym typeface="Raleway"/>
              </a:rPr>
              <a:t>Underföreningar</a:t>
            </a:r>
            <a:endParaRPr sz="1900" b="0" i="0" u="none" strike="noStrike" cap="none">
              <a:solidFill>
                <a:schemeClr val="lt1"/>
              </a:solidFill>
              <a:latin typeface="Raleway"/>
              <a:ea typeface="Raleway"/>
              <a:cs typeface="Raleway"/>
              <a:sym typeface="Raleway"/>
            </a:endParaRPr>
          </a:p>
        </p:txBody>
      </p:sp>
      <p:pic>
        <p:nvPicPr>
          <p:cNvPr id="328" name="Google Shape;328;p32"/>
          <p:cNvPicPr preferRelativeResize="0"/>
          <p:nvPr/>
        </p:nvPicPr>
        <p:blipFill rotWithShape="1">
          <a:blip r:embed="rId6">
            <a:alphaModFix/>
          </a:blip>
          <a:srcRect t="32598" b="23989"/>
          <a:stretch/>
        </p:blipFill>
        <p:spPr>
          <a:xfrm>
            <a:off x="5700825" y="1734911"/>
            <a:ext cx="2638426" cy="1527240"/>
          </a:xfrm>
          <a:prstGeom prst="rect">
            <a:avLst/>
          </a:prstGeom>
          <a:noFill/>
          <a:ln>
            <a:noFill/>
          </a:ln>
        </p:spPr>
      </p:pic>
      <p:pic>
        <p:nvPicPr>
          <p:cNvPr id="329" name="Google Shape;329;p32"/>
          <p:cNvPicPr preferRelativeResize="0"/>
          <p:nvPr/>
        </p:nvPicPr>
        <p:blipFill rotWithShape="1">
          <a:blip r:embed="rId7">
            <a:alphaModFix/>
          </a:blip>
          <a:srcRect l="24766" t="25744"/>
          <a:stretch/>
        </p:blipFill>
        <p:spPr>
          <a:xfrm>
            <a:off x="4077375" y="2652150"/>
            <a:ext cx="1627177" cy="427375"/>
          </a:xfrm>
          <a:prstGeom prst="rect">
            <a:avLst/>
          </a:prstGeom>
          <a:noFill/>
          <a:ln>
            <a:noFill/>
          </a:ln>
        </p:spPr>
      </p:pic>
      <p:sp>
        <p:nvSpPr>
          <p:cNvPr id="331" name="Google Shape;331;p32"/>
          <p:cNvSpPr/>
          <p:nvPr/>
        </p:nvSpPr>
        <p:spPr>
          <a:xfrm>
            <a:off x="457200" y="1032025"/>
            <a:ext cx="3204174" cy="3456600"/>
          </a:xfrm>
          <a:prstGeom prst="roundRect">
            <a:avLst>
              <a:gd name="adj" fmla="val 16667"/>
            </a:avLst>
          </a:prstGeom>
          <a:solidFill>
            <a:srgbClr val="002E7D"/>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2300"/>
              <a:buFont typeface="Arial"/>
              <a:buNone/>
            </a:pPr>
            <a:r>
              <a:rPr lang="sv-SE" sz="2300" dirty="0">
                <a:solidFill>
                  <a:schemeClr val="lt1"/>
                </a:solidFill>
                <a:latin typeface="Raleway"/>
                <a:ea typeface="Raleway"/>
                <a:cs typeface="Raleway"/>
                <a:sym typeface="Raleway"/>
              </a:rPr>
              <a:t>Aktiviteter för alla:</a:t>
            </a:r>
          </a:p>
          <a:p>
            <a:pPr marL="457200" marR="0" lvl="0" indent="-374650" algn="l" rtl="0">
              <a:lnSpc>
                <a:spcPct val="150000"/>
              </a:lnSpc>
              <a:spcBef>
                <a:spcPts val="0"/>
              </a:spcBef>
              <a:spcAft>
                <a:spcPts val="0"/>
              </a:spcAft>
              <a:buClr>
                <a:schemeClr val="lt1"/>
              </a:buClr>
              <a:buSzPts val="2300"/>
              <a:buFont typeface="Raleway"/>
              <a:buChar char="●"/>
            </a:pPr>
            <a:r>
              <a:rPr lang="sv-SE" sz="2300" dirty="0">
                <a:solidFill>
                  <a:schemeClr val="lt1"/>
                </a:solidFill>
                <a:latin typeface="Raleway"/>
                <a:ea typeface="Raleway"/>
                <a:cs typeface="Raleway"/>
                <a:sym typeface="Raleway"/>
              </a:rPr>
              <a:t>Fester</a:t>
            </a:r>
          </a:p>
          <a:p>
            <a:pPr marL="457200" marR="0" lvl="0" indent="-374650" algn="l" rtl="0">
              <a:lnSpc>
                <a:spcPct val="150000"/>
              </a:lnSpc>
              <a:spcBef>
                <a:spcPts val="0"/>
              </a:spcBef>
              <a:spcAft>
                <a:spcPts val="0"/>
              </a:spcAft>
              <a:buClr>
                <a:schemeClr val="lt1"/>
              </a:buClr>
              <a:buSzPts val="2300"/>
              <a:buFont typeface="Raleway"/>
              <a:buChar char="●"/>
            </a:pPr>
            <a:r>
              <a:rPr lang="sv-SE" sz="2300" dirty="0">
                <a:solidFill>
                  <a:schemeClr val="lt1"/>
                </a:solidFill>
                <a:latin typeface="Raleway"/>
                <a:ea typeface="Raleway"/>
                <a:cs typeface="Raleway"/>
                <a:sym typeface="Raleway"/>
              </a:rPr>
              <a:t>Sport</a:t>
            </a:r>
          </a:p>
          <a:p>
            <a:pPr marL="457200" marR="0" lvl="0" indent="-374650" algn="l" rtl="0">
              <a:lnSpc>
                <a:spcPct val="150000"/>
              </a:lnSpc>
              <a:spcBef>
                <a:spcPts val="0"/>
              </a:spcBef>
              <a:spcAft>
                <a:spcPts val="0"/>
              </a:spcAft>
              <a:buClr>
                <a:schemeClr val="lt1"/>
              </a:buClr>
              <a:buSzPts val="2300"/>
              <a:buFont typeface="Raleway"/>
              <a:buChar char="●"/>
            </a:pPr>
            <a:r>
              <a:rPr lang="sv-SE" sz="2300" dirty="0">
                <a:solidFill>
                  <a:schemeClr val="lt1"/>
                </a:solidFill>
                <a:latin typeface="Raleway"/>
                <a:ea typeface="Raleway"/>
                <a:cs typeface="Raleway"/>
                <a:sym typeface="Raleway"/>
              </a:rPr>
              <a:t>Kultur</a:t>
            </a:r>
          </a:p>
          <a:p>
            <a:pPr marL="457200" marR="0" lvl="0" indent="-374650" algn="l" rtl="0">
              <a:lnSpc>
                <a:spcPct val="150000"/>
              </a:lnSpc>
              <a:spcBef>
                <a:spcPts val="0"/>
              </a:spcBef>
              <a:spcAft>
                <a:spcPts val="0"/>
              </a:spcAft>
              <a:buClr>
                <a:schemeClr val="lt1"/>
              </a:buClr>
              <a:buSzPts val="2300"/>
              <a:buFont typeface="Raleway"/>
              <a:buChar char="●"/>
            </a:pPr>
            <a:r>
              <a:rPr lang="sv-SE" sz="2300" dirty="0">
                <a:solidFill>
                  <a:schemeClr val="lt1"/>
                </a:solidFill>
                <a:latin typeface="Raleway"/>
                <a:ea typeface="Raleway"/>
                <a:cs typeface="Raleway"/>
                <a:sym typeface="Raleway"/>
              </a:rPr>
              <a:t>Företagsbesök</a:t>
            </a:r>
            <a:endParaRPr lang="sv-SE" sz="2300" i="0" u="none" strike="noStrike" cap="none" dirty="0">
              <a:solidFill>
                <a:schemeClr val="lt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3"/>
          <p:cNvSpPr txBox="1">
            <a:spLocks noGrp="1"/>
          </p:cNvSpPr>
          <p:nvPr>
            <p:ph type="title"/>
          </p:nvPr>
        </p:nvSpPr>
        <p:spPr>
          <a:xfrm>
            <a:off x="457200" y="414353"/>
            <a:ext cx="8229600" cy="8574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sv"/>
              <a:t>FRIA ORGANISATIONER</a:t>
            </a:r>
            <a:endParaRPr/>
          </a:p>
        </p:txBody>
      </p:sp>
      <p:pic>
        <p:nvPicPr>
          <p:cNvPr id="338" name="Google Shape;338;p33"/>
          <p:cNvPicPr preferRelativeResize="0"/>
          <p:nvPr/>
        </p:nvPicPr>
        <p:blipFill>
          <a:blip r:embed="rId3">
            <a:alphaModFix/>
          </a:blip>
          <a:stretch>
            <a:fillRect/>
          </a:stretch>
        </p:blipFill>
        <p:spPr>
          <a:xfrm>
            <a:off x="110325" y="1168500"/>
            <a:ext cx="3013650" cy="1582176"/>
          </a:xfrm>
          <a:prstGeom prst="rect">
            <a:avLst/>
          </a:prstGeom>
          <a:noFill/>
          <a:ln>
            <a:noFill/>
          </a:ln>
        </p:spPr>
      </p:pic>
      <p:pic>
        <p:nvPicPr>
          <p:cNvPr id="339" name="Google Shape;339;p33"/>
          <p:cNvPicPr preferRelativeResize="0"/>
          <p:nvPr/>
        </p:nvPicPr>
        <p:blipFill>
          <a:blip r:embed="rId4">
            <a:alphaModFix/>
          </a:blip>
          <a:stretch>
            <a:fillRect/>
          </a:stretch>
        </p:blipFill>
        <p:spPr>
          <a:xfrm>
            <a:off x="3407975" y="1450801"/>
            <a:ext cx="2435125" cy="1017550"/>
          </a:xfrm>
          <a:prstGeom prst="rect">
            <a:avLst/>
          </a:prstGeom>
          <a:noFill/>
          <a:ln>
            <a:noFill/>
          </a:ln>
        </p:spPr>
      </p:pic>
      <p:pic>
        <p:nvPicPr>
          <p:cNvPr id="340" name="Google Shape;340;p33"/>
          <p:cNvPicPr preferRelativeResize="0"/>
          <p:nvPr/>
        </p:nvPicPr>
        <p:blipFill>
          <a:blip r:embed="rId5">
            <a:alphaModFix/>
          </a:blip>
          <a:stretch>
            <a:fillRect/>
          </a:stretch>
        </p:blipFill>
        <p:spPr>
          <a:xfrm>
            <a:off x="6663275" y="1081825"/>
            <a:ext cx="1635725" cy="1635725"/>
          </a:xfrm>
          <a:prstGeom prst="rect">
            <a:avLst/>
          </a:prstGeom>
          <a:noFill/>
          <a:ln>
            <a:noFill/>
          </a:ln>
        </p:spPr>
      </p:pic>
      <p:pic>
        <p:nvPicPr>
          <p:cNvPr id="341" name="Google Shape;341;p33"/>
          <p:cNvPicPr preferRelativeResize="0"/>
          <p:nvPr/>
        </p:nvPicPr>
        <p:blipFill>
          <a:blip r:embed="rId6">
            <a:alphaModFix/>
          </a:blip>
          <a:stretch>
            <a:fillRect/>
          </a:stretch>
        </p:blipFill>
        <p:spPr>
          <a:xfrm>
            <a:off x="3080613" y="2468329"/>
            <a:ext cx="1635725" cy="1635725"/>
          </a:xfrm>
          <a:prstGeom prst="rect">
            <a:avLst/>
          </a:prstGeom>
          <a:noFill/>
          <a:ln>
            <a:noFill/>
          </a:ln>
        </p:spPr>
      </p:pic>
      <p:pic>
        <p:nvPicPr>
          <p:cNvPr id="342" name="Google Shape;342;p33"/>
          <p:cNvPicPr preferRelativeResize="0"/>
          <p:nvPr/>
        </p:nvPicPr>
        <p:blipFill>
          <a:blip r:embed="rId7">
            <a:alphaModFix/>
          </a:blip>
          <a:stretch>
            <a:fillRect/>
          </a:stretch>
        </p:blipFill>
        <p:spPr>
          <a:xfrm>
            <a:off x="5444674" y="2717550"/>
            <a:ext cx="1562841" cy="1695675"/>
          </a:xfrm>
          <a:prstGeom prst="rect">
            <a:avLst/>
          </a:prstGeom>
          <a:noFill/>
          <a:ln>
            <a:noFill/>
          </a:ln>
        </p:spPr>
      </p:pic>
      <p:sp>
        <p:nvSpPr>
          <p:cNvPr id="343" name="Google Shape;343;p33"/>
          <p:cNvSpPr txBox="1"/>
          <p:nvPr/>
        </p:nvSpPr>
        <p:spPr>
          <a:xfrm>
            <a:off x="2286825" y="2350150"/>
            <a:ext cx="3859500" cy="705000"/>
          </a:xfrm>
          <a:prstGeom prst="rect">
            <a:avLst/>
          </a:prstGeom>
          <a:solidFill>
            <a:srgbClr val="FF00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 sz="2600" dirty="0">
                <a:solidFill>
                  <a:schemeClr val="dk2"/>
                </a:solidFill>
              </a:rPr>
              <a:t>Fyll i med egna exempel</a:t>
            </a:r>
            <a:endParaRPr sz="2600" dirty="0">
              <a:solidFill>
                <a:schemeClr val="dk2"/>
              </a:solidFill>
            </a:endParaRPr>
          </a:p>
        </p:txBody>
      </p:sp>
      <p:pic>
        <p:nvPicPr>
          <p:cNvPr id="344" name="Google Shape;344;p33"/>
          <p:cNvPicPr preferRelativeResize="0"/>
          <p:nvPr/>
        </p:nvPicPr>
        <p:blipFill>
          <a:blip r:embed="rId8">
            <a:alphaModFix/>
          </a:blip>
          <a:stretch>
            <a:fillRect/>
          </a:stretch>
        </p:blipFill>
        <p:spPr>
          <a:xfrm>
            <a:off x="436944" y="2979477"/>
            <a:ext cx="1849875" cy="61345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Google Shape;350;p34"/>
          <p:cNvPicPr preferRelativeResize="0"/>
          <p:nvPr/>
        </p:nvPicPr>
        <p:blipFill rotWithShape="1">
          <a:blip r:embed="rId3">
            <a:alphaModFix/>
          </a:blip>
          <a:srcRect r="23424" b="9796"/>
          <a:stretch/>
        </p:blipFill>
        <p:spPr>
          <a:xfrm>
            <a:off x="5499350" y="2306650"/>
            <a:ext cx="3644652" cy="2836851"/>
          </a:xfrm>
          <a:prstGeom prst="rect">
            <a:avLst/>
          </a:prstGeom>
          <a:noFill/>
          <a:ln w="114300" cap="flat" cmpd="sng">
            <a:solidFill>
              <a:srgbClr val="002E7D"/>
            </a:solidFill>
            <a:prstDash val="solid"/>
            <a:round/>
            <a:headEnd type="none" w="sm" len="sm"/>
            <a:tailEnd type="none" w="sm" len="sm"/>
          </a:ln>
        </p:spPr>
      </p:pic>
      <p:pic>
        <p:nvPicPr>
          <p:cNvPr id="351" name="Google Shape;351;p34"/>
          <p:cNvPicPr preferRelativeResize="0"/>
          <p:nvPr/>
        </p:nvPicPr>
        <p:blipFill rotWithShape="1">
          <a:blip r:embed="rId4">
            <a:alphaModFix/>
          </a:blip>
          <a:srcRect l="20462" t="19368" r="11305" b="7655"/>
          <a:stretch/>
        </p:blipFill>
        <p:spPr>
          <a:xfrm>
            <a:off x="6355825" y="0"/>
            <a:ext cx="2788173" cy="2306650"/>
          </a:xfrm>
          <a:prstGeom prst="rect">
            <a:avLst/>
          </a:prstGeom>
          <a:noFill/>
          <a:ln w="114300" cap="flat" cmpd="sng">
            <a:solidFill>
              <a:schemeClr val="dk2"/>
            </a:solidFill>
            <a:prstDash val="solid"/>
            <a:round/>
            <a:headEnd type="none" w="sm" len="sm"/>
            <a:tailEnd type="none" w="sm" len="sm"/>
          </a:ln>
        </p:spPr>
      </p:pic>
      <p:pic>
        <p:nvPicPr>
          <p:cNvPr id="352" name="Google Shape;352;p34"/>
          <p:cNvPicPr preferRelativeResize="0"/>
          <p:nvPr/>
        </p:nvPicPr>
        <p:blipFill rotWithShape="1">
          <a:blip r:embed="rId5">
            <a:alphaModFix/>
          </a:blip>
          <a:srcRect l="109" r="109"/>
          <a:stretch/>
        </p:blipFill>
        <p:spPr>
          <a:xfrm>
            <a:off x="2972650" y="0"/>
            <a:ext cx="3453230" cy="2306649"/>
          </a:xfrm>
          <a:prstGeom prst="rect">
            <a:avLst/>
          </a:prstGeom>
          <a:noFill/>
          <a:ln w="114300" cap="flat" cmpd="sng">
            <a:solidFill>
              <a:srgbClr val="002E7D"/>
            </a:solidFill>
            <a:prstDash val="solid"/>
            <a:round/>
            <a:headEnd type="none" w="sm" len="sm"/>
            <a:tailEnd type="none" w="sm" len="sm"/>
          </a:ln>
        </p:spPr>
      </p:pic>
      <p:pic>
        <p:nvPicPr>
          <p:cNvPr id="353" name="Google Shape;353;p34"/>
          <p:cNvPicPr preferRelativeResize="0"/>
          <p:nvPr/>
        </p:nvPicPr>
        <p:blipFill rotWithShape="1">
          <a:blip r:embed="rId6">
            <a:alphaModFix/>
          </a:blip>
          <a:srcRect r="7629"/>
          <a:stretch/>
        </p:blipFill>
        <p:spPr>
          <a:xfrm>
            <a:off x="0" y="0"/>
            <a:ext cx="3149599" cy="2306649"/>
          </a:xfrm>
          <a:prstGeom prst="rect">
            <a:avLst/>
          </a:prstGeom>
          <a:noFill/>
          <a:ln w="114300" cap="flat" cmpd="sng">
            <a:solidFill>
              <a:srgbClr val="002E7D"/>
            </a:solidFill>
            <a:prstDash val="solid"/>
            <a:round/>
            <a:headEnd type="none" w="sm" len="sm"/>
            <a:tailEnd type="none" w="sm" len="sm"/>
          </a:ln>
        </p:spPr>
      </p:pic>
      <p:pic>
        <p:nvPicPr>
          <p:cNvPr id="354" name="Google Shape;354;p34"/>
          <p:cNvPicPr preferRelativeResize="0"/>
          <p:nvPr/>
        </p:nvPicPr>
        <p:blipFill rotWithShape="1">
          <a:blip r:embed="rId7">
            <a:alphaModFix/>
          </a:blip>
          <a:srcRect t="8179" b="8179"/>
          <a:stretch/>
        </p:blipFill>
        <p:spPr>
          <a:xfrm>
            <a:off x="0" y="2432950"/>
            <a:ext cx="3275801" cy="2710548"/>
          </a:xfrm>
          <a:prstGeom prst="rect">
            <a:avLst/>
          </a:prstGeom>
          <a:noFill/>
          <a:ln w="114300" cap="flat" cmpd="sng">
            <a:solidFill>
              <a:srgbClr val="002E7D"/>
            </a:solidFill>
            <a:prstDash val="solid"/>
            <a:round/>
            <a:headEnd type="none" w="sm" len="sm"/>
            <a:tailEnd type="none" w="sm" len="sm"/>
          </a:ln>
        </p:spPr>
      </p:pic>
      <p:pic>
        <p:nvPicPr>
          <p:cNvPr id="355" name="Google Shape;355;p34"/>
          <p:cNvPicPr preferRelativeResize="0"/>
          <p:nvPr/>
        </p:nvPicPr>
        <p:blipFill rotWithShape="1">
          <a:blip r:embed="rId8">
            <a:alphaModFix/>
          </a:blip>
          <a:srcRect l="27654" r="14259"/>
          <a:stretch/>
        </p:blipFill>
        <p:spPr>
          <a:xfrm>
            <a:off x="3275800" y="2387100"/>
            <a:ext cx="2402125" cy="2756399"/>
          </a:xfrm>
          <a:prstGeom prst="rect">
            <a:avLst/>
          </a:prstGeom>
          <a:noFill/>
          <a:ln w="114300" cap="flat" cmpd="sng">
            <a:solidFill>
              <a:srgbClr val="002E7D"/>
            </a:solidFill>
            <a:prstDash val="solid"/>
            <a:round/>
            <a:headEnd type="none" w="sm" len="sm"/>
            <a:tailEnd type="none" w="sm" len="sm"/>
          </a:ln>
        </p:spPr>
      </p:pic>
      <p:pic>
        <p:nvPicPr>
          <p:cNvPr id="356" name="Google Shape;356;p34"/>
          <p:cNvPicPr preferRelativeResize="0"/>
          <p:nvPr/>
        </p:nvPicPr>
        <p:blipFill rotWithShape="1">
          <a:blip r:embed="rId9">
            <a:alphaModFix/>
          </a:blip>
          <a:srcRect l="13520" t="2666" r="13905"/>
          <a:stretch/>
        </p:blipFill>
        <p:spPr>
          <a:xfrm>
            <a:off x="6541875" y="0"/>
            <a:ext cx="2602125" cy="2306651"/>
          </a:xfrm>
          <a:prstGeom prst="rect">
            <a:avLst/>
          </a:prstGeom>
          <a:noFill/>
          <a:ln w="114300" cap="flat" cmpd="sng">
            <a:solidFill>
              <a:srgbClr val="002E7D"/>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5"/>
          <p:cNvSpPr txBox="1">
            <a:spLocks noGrp="1"/>
          </p:cNvSpPr>
          <p:nvPr>
            <p:ph type="title"/>
          </p:nvPr>
        </p:nvSpPr>
        <p:spPr>
          <a:xfrm>
            <a:off x="43922" y="121950"/>
            <a:ext cx="5486100" cy="857400"/>
          </a:xfrm>
          <a:prstGeom prst="rect">
            <a:avLst/>
          </a:prstGeom>
          <a:noFill/>
          <a:ln>
            <a:noFill/>
          </a:ln>
        </p:spPr>
        <p:txBody>
          <a:bodyPr spcFirstLastPara="1" wrap="square" lIns="91425" tIns="45700" rIns="91425" bIns="45700" anchor="b" anchorCtr="0">
            <a:noAutofit/>
          </a:bodyPr>
          <a:lstStyle/>
          <a:p>
            <a:pPr marL="0" marR="0" lvl="0" indent="0" algn="ctr" rtl="0">
              <a:lnSpc>
                <a:spcPct val="80000"/>
              </a:lnSpc>
              <a:spcBef>
                <a:spcPts val="0"/>
              </a:spcBef>
              <a:spcAft>
                <a:spcPts val="0"/>
              </a:spcAft>
              <a:buClr>
                <a:srgbClr val="002E7D"/>
              </a:buClr>
              <a:buSzPts val="4000"/>
              <a:buFont typeface="Raleway"/>
              <a:buNone/>
            </a:pPr>
            <a:r>
              <a:rPr lang="sv"/>
              <a:t>SE VÄRLDEN!</a:t>
            </a:r>
            <a:endParaRPr/>
          </a:p>
        </p:txBody>
      </p:sp>
      <p:grpSp>
        <p:nvGrpSpPr>
          <p:cNvPr id="363" name="Google Shape;363;p35"/>
          <p:cNvGrpSpPr/>
          <p:nvPr/>
        </p:nvGrpSpPr>
        <p:grpSpPr>
          <a:xfrm>
            <a:off x="1142787" y="1313089"/>
            <a:ext cx="3288323" cy="3267899"/>
            <a:chOff x="842577" y="253961"/>
            <a:chExt cx="3288323" cy="3267899"/>
          </a:xfrm>
        </p:grpSpPr>
        <p:sp>
          <p:nvSpPr>
            <p:cNvPr id="364" name="Google Shape;364;p35"/>
            <p:cNvSpPr/>
            <p:nvPr/>
          </p:nvSpPr>
          <p:spPr>
            <a:xfrm>
              <a:off x="958400" y="254938"/>
              <a:ext cx="3172500" cy="3172500"/>
            </a:xfrm>
            <a:prstGeom prst="pie">
              <a:avLst>
                <a:gd name="adj1" fmla="val 16200000"/>
                <a:gd name="adj2" fmla="val 180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35"/>
            <p:cNvSpPr txBox="1"/>
            <p:nvPr/>
          </p:nvSpPr>
          <p:spPr>
            <a:xfrm>
              <a:off x="2683297" y="840353"/>
              <a:ext cx="1076400" cy="105750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sv" sz="2200" b="1">
                  <a:solidFill>
                    <a:schemeClr val="lt1"/>
                  </a:solidFill>
                  <a:latin typeface="Raleway"/>
                  <a:ea typeface="Raleway"/>
                  <a:cs typeface="Raleway"/>
                  <a:sym typeface="Raleway"/>
                </a:rPr>
                <a:t>Utbyte</a:t>
              </a:r>
              <a:endParaRPr sz="2200" b="1" i="0" u="none" strike="noStrike" cap="none">
                <a:solidFill>
                  <a:schemeClr val="lt1"/>
                </a:solidFill>
                <a:latin typeface="Raleway"/>
                <a:ea typeface="Raleway"/>
                <a:cs typeface="Raleway"/>
                <a:sym typeface="Raleway"/>
              </a:endParaRPr>
            </a:p>
          </p:txBody>
        </p:sp>
        <p:sp>
          <p:nvSpPr>
            <p:cNvPr id="366" name="Google Shape;366;p35"/>
            <p:cNvSpPr/>
            <p:nvPr/>
          </p:nvSpPr>
          <p:spPr>
            <a:xfrm>
              <a:off x="890293" y="349360"/>
              <a:ext cx="3172500" cy="3172500"/>
            </a:xfrm>
            <a:prstGeom prst="pie">
              <a:avLst>
                <a:gd name="adj1" fmla="val 1800000"/>
                <a:gd name="adj2" fmla="val 900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67" name="Google Shape;367;p35"/>
            <p:cNvSpPr txBox="1"/>
            <p:nvPr/>
          </p:nvSpPr>
          <p:spPr>
            <a:xfrm>
              <a:off x="1694765" y="2428897"/>
              <a:ext cx="1584000" cy="91710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sv" sz="2200" b="1">
                  <a:solidFill>
                    <a:schemeClr val="lt1"/>
                  </a:solidFill>
                  <a:latin typeface="Raleway"/>
                  <a:ea typeface="Raleway"/>
                  <a:cs typeface="Raleway"/>
                  <a:sym typeface="Raleway"/>
                </a:rPr>
                <a:t>UPP och PitkäXQ</a:t>
              </a:r>
              <a:endParaRPr sz="2200" b="1" i="0" u="none" strike="noStrike" cap="none" dirty="0">
                <a:solidFill>
                  <a:schemeClr val="lt1"/>
                </a:solidFill>
                <a:latin typeface="Raleway"/>
                <a:ea typeface="Raleway"/>
                <a:cs typeface="Raleway"/>
                <a:sym typeface="Raleway"/>
              </a:endParaRPr>
            </a:p>
          </p:txBody>
        </p:sp>
        <p:sp>
          <p:nvSpPr>
            <p:cNvPr id="368" name="Google Shape;368;p35"/>
            <p:cNvSpPr/>
            <p:nvPr/>
          </p:nvSpPr>
          <p:spPr>
            <a:xfrm>
              <a:off x="842577" y="253961"/>
              <a:ext cx="3172500" cy="3172500"/>
            </a:xfrm>
            <a:prstGeom prst="pie">
              <a:avLst>
                <a:gd name="adj1" fmla="val 9000000"/>
                <a:gd name="adj2" fmla="val 16200000"/>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35"/>
            <p:cNvSpPr txBox="1"/>
            <p:nvPr/>
          </p:nvSpPr>
          <p:spPr>
            <a:xfrm>
              <a:off x="1182496" y="877144"/>
              <a:ext cx="1076400" cy="1057500"/>
            </a:xfrm>
            <a:prstGeom prst="rect">
              <a:avLst/>
            </a:prstGeom>
            <a:noFill/>
            <a:ln>
              <a:noFill/>
            </a:ln>
          </p:spPr>
          <p:txBody>
            <a:bodyPr spcFirstLastPara="1" wrap="square" lIns="19050" tIns="19050" rIns="19050" bIns="19050"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sv" sz="2200" b="1">
                  <a:solidFill>
                    <a:schemeClr val="lt1"/>
                  </a:solidFill>
                  <a:latin typeface="Raleway"/>
                  <a:ea typeface="Raleway"/>
                  <a:cs typeface="Raleway"/>
                  <a:sym typeface="Raleway"/>
                </a:rPr>
                <a:t>ESTIEM</a:t>
              </a:r>
              <a:endParaRPr sz="2200" b="1" i="0" u="none" strike="noStrike" cap="none">
                <a:solidFill>
                  <a:schemeClr val="lt1"/>
                </a:solidFill>
                <a:latin typeface="Raleway"/>
                <a:ea typeface="Raleway"/>
                <a:cs typeface="Raleway"/>
                <a:sym typeface="Raleway"/>
              </a:endParaRPr>
            </a:p>
          </p:txBody>
        </p:sp>
      </p:grpSp>
      <p:pic>
        <p:nvPicPr>
          <p:cNvPr id="370" name="Google Shape;370;p35" descr="Kuva, joka sisältää kohteen taivas, ulko, rakennus, henkilö&#10;&#10;Kuvaus luotu, erittäin korkea luotettavuus"/>
          <p:cNvPicPr preferRelativeResize="0">
            <a:picLocks noGrp="1"/>
          </p:cNvPicPr>
          <p:nvPr>
            <p:ph type="body" idx="2"/>
          </p:nvPr>
        </p:nvPicPr>
        <p:blipFill rotWithShape="1">
          <a:blip r:embed="rId3">
            <a:alphaModFix/>
          </a:blip>
          <a:srcRect/>
          <a:stretch/>
        </p:blipFill>
        <p:spPr>
          <a:xfrm>
            <a:off x="5444163" y="0"/>
            <a:ext cx="3728700" cy="2582100"/>
          </a:xfrm>
          <a:prstGeom prst="rect">
            <a:avLst/>
          </a:prstGeom>
          <a:noFill/>
          <a:ln>
            <a:noFill/>
          </a:ln>
        </p:spPr>
      </p:pic>
      <p:pic>
        <p:nvPicPr>
          <p:cNvPr id="371" name="Google Shape;371;p35"/>
          <p:cNvPicPr preferRelativeResize="0"/>
          <p:nvPr/>
        </p:nvPicPr>
        <p:blipFill rotWithShape="1">
          <a:blip r:embed="rId4">
            <a:alphaModFix/>
          </a:blip>
          <a:srcRect l="270" t="5269" r="-269" b="6469"/>
          <a:stretch/>
        </p:blipFill>
        <p:spPr>
          <a:xfrm>
            <a:off x="5444100" y="2561275"/>
            <a:ext cx="3728825" cy="2582224"/>
          </a:xfrm>
          <a:prstGeom prst="rect">
            <a:avLst/>
          </a:prstGeom>
          <a:noFill/>
          <a:ln>
            <a:noFill/>
          </a:ln>
        </p:spPr>
      </p:pic>
      <p:pic>
        <p:nvPicPr>
          <p:cNvPr id="372" name="Google Shape;372;p35"/>
          <p:cNvPicPr preferRelativeResize="0"/>
          <p:nvPr/>
        </p:nvPicPr>
        <p:blipFill rotWithShape="1">
          <a:blip r:embed="rId5">
            <a:alphaModFix/>
          </a:blip>
          <a:srcRect/>
          <a:stretch/>
        </p:blipFill>
        <p:spPr>
          <a:xfrm>
            <a:off x="5444100" y="1640800"/>
            <a:ext cx="2726976" cy="9204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36"/>
          <p:cNvSpPr txBox="1">
            <a:spLocks noGrp="1"/>
          </p:cNvSpPr>
          <p:nvPr>
            <p:ph type="title"/>
          </p:nvPr>
        </p:nvSpPr>
        <p:spPr>
          <a:xfrm>
            <a:off x="653143" y="-1245"/>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sv"/>
              <a:t>SÖK TILL PRODEKO</a:t>
            </a:r>
            <a:endParaRPr/>
          </a:p>
        </p:txBody>
      </p:sp>
      <p:sp>
        <p:nvSpPr>
          <p:cNvPr id="379" name="Google Shape;379;p36"/>
          <p:cNvSpPr txBox="1">
            <a:spLocks noGrp="1"/>
          </p:cNvSpPr>
          <p:nvPr>
            <p:ph type="body" idx="1"/>
          </p:nvPr>
        </p:nvSpPr>
        <p:spPr>
          <a:xfrm>
            <a:off x="457200" y="1272978"/>
            <a:ext cx="6194400" cy="2990700"/>
          </a:xfrm>
          <a:prstGeom prst="rect">
            <a:avLst/>
          </a:prstGeom>
          <a:noFill/>
          <a:ln>
            <a:noFill/>
          </a:ln>
        </p:spPr>
        <p:txBody>
          <a:bodyPr spcFirstLastPara="1" wrap="square" lIns="91425" tIns="45700" rIns="91425" bIns="45700" anchor="t" anchorCtr="0">
            <a:noAutofit/>
          </a:bodyPr>
          <a:lstStyle/>
          <a:p>
            <a:pPr marL="342900" marR="0" lvl="0" indent="-220980" algn="l" rtl="0">
              <a:lnSpc>
                <a:spcPct val="100000"/>
              </a:lnSpc>
              <a:spcBef>
                <a:spcPts val="480"/>
              </a:spcBef>
              <a:spcAft>
                <a:spcPts val="0"/>
              </a:spcAft>
              <a:buClr>
                <a:schemeClr val="dk1"/>
              </a:buClr>
              <a:buSzPts val="1920"/>
              <a:buFont typeface="Arial"/>
              <a:buNone/>
            </a:pPr>
            <a:endParaRPr>
              <a:latin typeface="Raleway"/>
              <a:ea typeface="Raleway"/>
              <a:cs typeface="Raleway"/>
              <a:sym typeface="Raleway"/>
            </a:endParaRPr>
          </a:p>
          <a:p>
            <a:pPr marL="342900" marR="0" lvl="0" indent="-220980" algn="l" rtl="0">
              <a:lnSpc>
                <a:spcPct val="100000"/>
              </a:lnSpc>
              <a:spcBef>
                <a:spcPts val="480"/>
              </a:spcBef>
              <a:spcAft>
                <a:spcPts val="0"/>
              </a:spcAft>
              <a:buClr>
                <a:schemeClr val="dk1"/>
              </a:buClr>
              <a:buSzPts val="1920"/>
              <a:buFont typeface="Arial"/>
              <a:buNone/>
            </a:pPr>
            <a:endParaRPr>
              <a:latin typeface="Raleway"/>
              <a:ea typeface="Raleway"/>
              <a:cs typeface="Raleway"/>
              <a:sym typeface="Raleway"/>
            </a:endParaRPr>
          </a:p>
        </p:txBody>
      </p:sp>
      <p:pic>
        <p:nvPicPr>
          <p:cNvPr id="380" name="Google Shape;380;p36"/>
          <p:cNvPicPr preferRelativeResize="0"/>
          <p:nvPr/>
        </p:nvPicPr>
        <p:blipFill rotWithShape="1">
          <a:blip r:embed="rId3">
            <a:alphaModFix/>
          </a:blip>
          <a:srcRect/>
          <a:stretch/>
        </p:blipFill>
        <p:spPr>
          <a:xfrm>
            <a:off x="6830463" y="2742863"/>
            <a:ext cx="1303500" cy="1303500"/>
          </a:xfrm>
          <a:prstGeom prst="teardrop">
            <a:avLst>
              <a:gd name="adj" fmla="val 100000"/>
            </a:avLst>
          </a:prstGeom>
          <a:noFill/>
          <a:ln>
            <a:noFill/>
          </a:ln>
        </p:spPr>
      </p:pic>
      <p:grpSp>
        <p:nvGrpSpPr>
          <p:cNvPr id="381" name="Google Shape;381;p36"/>
          <p:cNvGrpSpPr/>
          <p:nvPr/>
        </p:nvGrpSpPr>
        <p:grpSpPr>
          <a:xfrm>
            <a:off x="581650" y="961625"/>
            <a:ext cx="5718926" cy="3157082"/>
            <a:chOff x="-101" y="385"/>
            <a:chExt cx="5423868" cy="3157082"/>
          </a:xfrm>
        </p:grpSpPr>
        <p:sp>
          <p:nvSpPr>
            <p:cNvPr id="382" name="Google Shape;382;p36"/>
            <p:cNvSpPr/>
            <p:nvPr/>
          </p:nvSpPr>
          <p:spPr>
            <a:xfrm>
              <a:off x="2274350" y="385"/>
              <a:ext cx="2680500" cy="1503300"/>
            </a:xfrm>
            <a:prstGeom prst="rightArrow">
              <a:avLst>
                <a:gd name="adj1" fmla="val 75000"/>
                <a:gd name="adj2" fmla="val 50000"/>
              </a:avLst>
            </a:prstGeom>
            <a:solidFill>
              <a:srgbClr val="CACBD3">
                <a:alpha val="88240"/>
              </a:srgbClr>
            </a:solidFill>
            <a:ln w="25400" cap="flat" cmpd="sng">
              <a:solidFill>
                <a:srgbClr val="CACBD3">
                  <a:alpha val="88240"/>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36"/>
            <p:cNvSpPr txBox="1"/>
            <p:nvPr/>
          </p:nvSpPr>
          <p:spPr>
            <a:xfrm>
              <a:off x="2344267" y="277960"/>
              <a:ext cx="3079500" cy="993000"/>
            </a:xfrm>
            <a:prstGeom prst="rect">
              <a:avLst/>
            </a:prstGeom>
            <a:noFill/>
            <a:ln>
              <a:noFill/>
            </a:ln>
          </p:spPr>
          <p:txBody>
            <a:bodyPr spcFirstLastPara="1" wrap="square" lIns="9525" tIns="9525" rIns="9525" bIns="9525" anchor="t" anchorCtr="0">
              <a:noAutofit/>
            </a:bodyPr>
            <a:lstStyle/>
            <a:p>
              <a:pPr marL="0" marR="0" lvl="0" indent="0" algn="l" rtl="0">
                <a:lnSpc>
                  <a:spcPct val="90000"/>
                </a:lnSpc>
                <a:spcBef>
                  <a:spcPts val="225"/>
                </a:spcBef>
                <a:spcAft>
                  <a:spcPts val="0"/>
                </a:spcAft>
                <a:buClr>
                  <a:srgbClr val="000000"/>
                </a:buClr>
                <a:buSzPts val="1500"/>
                <a:buFont typeface="Arial"/>
                <a:buNone/>
              </a:pPr>
              <a:r>
                <a:rPr lang="sv" sz="1500" b="0" i="0" u="none" strike="noStrike" cap="none">
                  <a:solidFill>
                    <a:srgbClr val="000000"/>
                  </a:solidFill>
                  <a:latin typeface="Raleway SemiBold"/>
                  <a:ea typeface="Raleway SemiBold"/>
                  <a:cs typeface="Raleway SemiBold"/>
                  <a:sym typeface="Raleway SemiBold"/>
                </a:rPr>
                <a:t>80% </a:t>
              </a:r>
              <a:r>
                <a:rPr lang="sv" sz="1500">
                  <a:latin typeface="Raleway SemiBold"/>
                  <a:ea typeface="Raleway SemiBold"/>
                  <a:cs typeface="Raleway SemiBold"/>
                  <a:sym typeface="Raleway SemiBold"/>
                </a:rPr>
                <a:t>av antagna</a:t>
              </a:r>
              <a:endParaRPr sz="1500" b="0" i="0" u="none" strike="noStrike" cap="none">
                <a:solidFill>
                  <a:srgbClr val="000000"/>
                </a:solidFill>
                <a:latin typeface="Raleway SemiBold"/>
                <a:ea typeface="Raleway SemiBold"/>
                <a:cs typeface="Raleway SemiBold"/>
                <a:sym typeface="Raleway SemiBold"/>
              </a:endParaRPr>
            </a:p>
            <a:p>
              <a:pPr marL="0" marR="0" lvl="0" indent="0" algn="l" rtl="0">
                <a:lnSpc>
                  <a:spcPct val="90000"/>
                </a:lnSpc>
                <a:spcBef>
                  <a:spcPts val="225"/>
                </a:spcBef>
                <a:spcAft>
                  <a:spcPts val="0"/>
                </a:spcAft>
                <a:buClr>
                  <a:srgbClr val="000000"/>
                </a:buClr>
                <a:buSzPts val="1500"/>
                <a:buFont typeface="Arial"/>
                <a:buNone/>
              </a:pPr>
              <a:r>
                <a:rPr lang="sv" sz="1500">
                  <a:latin typeface="Raleway SemiBold"/>
                  <a:ea typeface="Raleway SemiBold"/>
                  <a:cs typeface="Raleway SemiBold"/>
                  <a:sym typeface="Raleway SemiBold"/>
                </a:rPr>
                <a:t>Matematik</a:t>
              </a:r>
              <a:endParaRPr sz="1500" b="0" i="0" u="none" strike="noStrike" cap="none">
                <a:solidFill>
                  <a:srgbClr val="000000"/>
                </a:solidFill>
                <a:latin typeface="Raleway SemiBold"/>
                <a:ea typeface="Raleway SemiBold"/>
                <a:cs typeface="Raleway SemiBold"/>
                <a:sym typeface="Raleway SemiBold"/>
              </a:endParaRPr>
            </a:p>
            <a:p>
              <a:pPr marL="0" marR="0" lvl="0" indent="0" algn="l" rtl="0">
                <a:lnSpc>
                  <a:spcPct val="90000"/>
                </a:lnSpc>
                <a:spcBef>
                  <a:spcPts val="225"/>
                </a:spcBef>
                <a:spcAft>
                  <a:spcPts val="0"/>
                </a:spcAft>
                <a:buClr>
                  <a:srgbClr val="000000"/>
                </a:buClr>
                <a:buSzPts val="1500"/>
                <a:buFont typeface="Arial"/>
                <a:buNone/>
              </a:pPr>
              <a:r>
                <a:rPr lang="sv" sz="1500">
                  <a:latin typeface="Raleway SemiBold"/>
                  <a:ea typeface="Raleway SemiBold"/>
                  <a:cs typeface="Raleway SemiBold"/>
                  <a:sym typeface="Raleway SemiBold"/>
                </a:rPr>
                <a:t>Modersmål</a:t>
              </a:r>
              <a:endParaRPr sz="1500" b="0" i="0" u="none" strike="noStrike" cap="none">
                <a:solidFill>
                  <a:srgbClr val="000000"/>
                </a:solidFill>
                <a:latin typeface="Raleway SemiBold"/>
                <a:ea typeface="Raleway SemiBold"/>
                <a:cs typeface="Raleway SemiBold"/>
                <a:sym typeface="Raleway SemiBold"/>
              </a:endParaRPr>
            </a:p>
            <a:p>
              <a:pPr marL="0" marR="0" lvl="0" indent="0" algn="l" rtl="0">
                <a:lnSpc>
                  <a:spcPct val="90000"/>
                </a:lnSpc>
                <a:spcBef>
                  <a:spcPts val="225"/>
                </a:spcBef>
                <a:spcAft>
                  <a:spcPts val="0"/>
                </a:spcAft>
                <a:buClr>
                  <a:srgbClr val="000000"/>
                </a:buClr>
                <a:buSzPts val="1500"/>
                <a:buFont typeface="Arial"/>
                <a:buNone/>
              </a:pPr>
              <a:r>
                <a:rPr lang="sv" sz="1500" b="0" i="0" u="none" strike="noStrike" cap="none">
                  <a:solidFill>
                    <a:srgbClr val="000000"/>
                  </a:solidFill>
                  <a:latin typeface="Raleway SemiBold"/>
                  <a:ea typeface="Raleway SemiBold"/>
                  <a:cs typeface="Raleway SemiBold"/>
                  <a:sym typeface="Raleway SemiBold"/>
                </a:rPr>
                <a:t>Fysi</a:t>
              </a:r>
              <a:r>
                <a:rPr lang="sv" sz="1500">
                  <a:latin typeface="Raleway SemiBold"/>
                  <a:ea typeface="Raleway SemiBold"/>
                  <a:cs typeface="Raleway SemiBold"/>
                  <a:sym typeface="Raleway SemiBold"/>
                </a:rPr>
                <a:t>k</a:t>
              </a:r>
              <a:r>
                <a:rPr lang="sv" sz="1500" b="0" i="0" u="none" strike="noStrike" cap="none">
                  <a:solidFill>
                    <a:srgbClr val="000000"/>
                  </a:solidFill>
                  <a:latin typeface="Raleway SemiBold"/>
                  <a:ea typeface="Raleway SemiBold"/>
                  <a:cs typeface="Raleway SemiBold"/>
                  <a:sym typeface="Raleway SemiBold"/>
                </a:rPr>
                <a:t>/</a:t>
              </a:r>
              <a:r>
                <a:rPr lang="sv" sz="1500">
                  <a:latin typeface="Raleway SemiBold"/>
                  <a:ea typeface="Raleway SemiBold"/>
                  <a:cs typeface="Raleway SemiBold"/>
                  <a:sym typeface="Raleway SemiBold"/>
                </a:rPr>
                <a:t>K</a:t>
              </a:r>
              <a:r>
                <a:rPr lang="sv" sz="1500" b="0" i="0" u="none" strike="noStrike" cap="none">
                  <a:solidFill>
                    <a:srgbClr val="000000"/>
                  </a:solidFill>
                  <a:latin typeface="Raleway SemiBold"/>
                  <a:ea typeface="Raleway SemiBold"/>
                  <a:cs typeface="Raleway SemiBold"/>
                  <a:sym typeface="Raleway SemiBold"/>
                </a:rPr>
                <a:t>emi</a:t>
              </a:r>
              <a:endParaRPr sz="1500" b="0" i="0" u="none" strike="noStrike" cap="none">
                <a:solidFill>
                  <a:srgbClr val="000000"/>
                </a:solidFill>
                <a:latin typeface="Raleway SemiBold"/>
                <a:ea typeface="Raleway SemiBold"/>
                <a:cs typeface="Raleway SemiBold"/>
                <a:sym typeface="Raleway SemiBold"/>
              </a:endParaRPr>
            </a:p>
          </p:txBody>
        </p:sp>
        <p:sp>
          <p:nvSpPr>
            <p:cNvPr id="384" name="Google Shape;384;p36"/>
            <p:cNvSpPr/>
            <p:nvPr/>
          </p:nvSpPr>
          <p:spPr>
            <a:xfrm>
              <a:off x="0" y="385"/>
              <a:ext cx="2274300" cy="1503300"/>
            </a:xfrm>
            <a:prstGeom prst="roundRect">
              <a:avLst>
                <a:gd name="adj" fmla="val 16667"/>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p36"/>
            <p:cNvSpPr txBox="1"/>
            <p:nvPr/>
          </p:nvSpPr>
          <p:spPr>
            <a:xfrm>
              <a:off x="-101" y="73785"/>
              <a:ext cx="2274300" cy="1356600"/>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sv" sz="2000">
                  <a:solidFill>
                    <a:schemeClr val="lt1"/>
                  </a:solidFill>
                  <a:latin typeface="Raleway SemiBold"/>
                  <a:ea typeface="Raleway SemiBold"/>
                  <a:cs typeface="Raleway SemiBold"/>
                  <a:sym typeface="Raleway SemiBold"/>
                </a:rPr>
                <a:t>Betygsantagning</a:t>
              </a:r>
              <a:endParaRPr sz="2000" b="0" i="0" u="none" strike="noStrike" cap="none">
                <a:solidFill>
                  <a:schemeClr val="lt1"/>
                </a:solidFill>
                <a:latin typeface="Raleway SemiBold"/>
                <a:ea typeface="Raleway SemiBold"/>
                <a:cs typeface="Raleway SemiBold"/>
                <a:sym typeface="Raleway SemiBold"/>
              </a:endParaRPr>
            </a:p>
          </p:txBody>
        </p:sp>
        <p:sp>
          <p:nvSpPr>
            <p:cNvPr id="386" name="Google Shape;386;p36"/>
            <p:cNvSpPr/>
            <p:nvPr/>
          </p:nvSpPr>
          <p:spPr>
            <a:xfrm>
              <a:off x="2274350" y="1654160"/>
              <a:ext cx="2680500" cy="1503300"/>
            </a:xfrm>
            <a:prstGeom prst="rightArrow">
              <a:avLst>
                <a:gd name="adj1" fmla="val 75000"/>
                <a:gd name="adj2" fmla="val 50000"/>
              </a:avLst>
            </a:prstGeom>
            <a:solidFill>
              <a:srgbClr val="CACBD3">
                <a:alpha val="88240"/>
              </a:srgbClr>
            </a:solidFill>
            <a:ln w="25400" cap="flat" cmpd="sng">
              <a:solidFill>
                <a:srgbClr val="CACBD3">
                  <a:alpha val="88240"/>
                </a:srgb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 name="Google Shape;387;p36"/>
            <p:cNvSpPr txBox="1"/>
            <p:nvPr/>
          </p:nvSpPr>
          <p:spPr>
            <a:xfrm>
              <a:off x="2344353" y="1842097"/>
              <a:ext cx="2847600" cy="1127700"/>
            </a:xfrm>
            <a:prstGeom prst="rect">
              <a:avLst/>
            </a:prstGeom>
            <a:noFill/>
            <a:ln>
              <a:noFill/>
            </a:ln>
          </p:spPr>
          <p:txBody>
            <a:bodyPr spcFirstLastPara="1" wrap="square" lIns="9525" tIns="9525" rIns="9525" bIns="9525" anchor="t" anchorCtr="0">
              <a:noAutofit/>
            </a:bodyPr>
            <a:lstStyle/>
            <a:p>
              <a:pPr marL="0" marR="0" lvl="0" indent="0" algn="l" rtl="0">
                <a:lnSpc>
                  <a:spcPct val="90000"/>
                </a:lnSpc>
                <a:spcBef>
                  <a:spcPts val="0"/>
                </a:spcBef>
                <a:spcAft>
                  <a:spcPts val="0"/>
                </a:spcAft>
                <a:buClr>
                  <a:srgbClr val="000000"/>
                </a:buClr>
                <a:buSzPts val="1500"/>
                <a:buFont typeface="Arial"/>
                <a:buNone/>
              </a:pPr>
              <a:r>
                <a:rPr lang="sv" sz="1500" b="0" i="0" u="none" strike="noStrike" cap="none">
                  <a:solidFill>
                    <a:srgbClr val="000000"/>
                  </a:solidFill>
                  <a:latin typeface="Raleway SemiBold"/>
                  <a:ea typeface="Raleway SemiBold"/>
                  <a:cs typeface="Raleway SemiBold"/>
                  <a:sym typeface="Raleway SemiBold"/>
                </a:rPr>
                <a:t>20% </a:t>
              </a:r>
              <a:r>
                <a:rPr lang="sv" sz="1500">
                  <a:solidFill>
                    <a:schemeClr val="dk1"/>
                  </a:solidFill>
                  <a:latin typeface="Raleway SemiBold"/>
                  <a:ea typeface="Raleway SemiBold"/>
                  <a:cs typeface="Raleway SemiBold"/>
                  <a:sym typeface="Raleway SemiBold"/>
                </a:rPr>
                <a:t>av antagna</a:t>
              </a:r>
              <a:endParaRPr sz="1500" b="0" i="0" u="none" strike="noStrike" cap="none">
                <a:solidFill>
                  <a:srgbClr val="000000"/>
                </a:solidFill>
                <a:latin typeface="Raleway SemiBold"/>
                <a:ea typeface="Raleway SemiBold"/>
                <a:cs typeface="Raleway SemiBold"/>
                <a:sym typeface="Raleway SemiBold"/>
              </a:endParaRPr>
            </a:p>
            <a:p>
              <a:pPr marL="0" marR="0" lvl="0" indent="0" algn="l" rtl="0">
                <a:lnSpc>
                  <a:spcPct val="90000"/>
                </a:lnSpc>
                <a:spcBef>
                  <a:spcPts val="225"/>
                </a:spcBef>
                <a:spcAft>
                  <a:spcPts val="0"/>
                </a:spcAft>
                <a:buClr>
                  <a:srgbClr val="000000"/>
                </a:buClr>
                <a:buSzPts val="1500"/>
                <a:buFont typeface="Arial"/>
                <a:buNone/>
              </a:pPr>
              <a:r>
                <a:rPr lang="sv" sz="1500">
                  <a:latin typeface="Raleway SemiBold"/>
                  <a:ea typeface="Raleway SemiBold"/>
                  <a:cs typeface="Raleway SemiBold"/>
                  <a:sym typeface="Raleway SemiBold"/>
                </a:rPr>
                <a:t>Matematik</a:t>
              </a:r>
              <a:br>
                <a:rPr lang="sv" sz="1500" b="0" i="0" u="none" strike="noStrike" cap="none">
                  <a:solidFill>
                    <a:srgbClr val="000000"/>
                  </a:solidFill>
                  <a:latin typeface="Raleway SemiBold"/>
                  <a:ea typeface="Raleway SemiBold"/>
                  <a:cs typeface="Raleway SemiBold"/>
                  <a:sym typeface="Raleway SemiBold"/>
                </a:rPr>
              </a:br>
              <a:r>
                <a:rPr lang="sv" sz="1500">
                  <a:latin typeface="Raleway SemiBold"/>
                  <a:ea typeface="Raleway SemiBold"/>
                  <a:cs typeface="Raleway SemiBold"/>
                  <a:sym typeface="Raleway SemiBold"/>
                </a:rPr>
                <a:t>Fysik</a:t>
              </a:r>
              <a:br>
                <a:rPr lang="sv" sz="1500" b="0" i="0" u="none" strike="noStrike" cap="none">
                  <a:solidFill>
                    <a:srgbClr val="010000"/>
                  </a:solidFill>
                  <a:latin typeface="Raleway SemiBold"/>
                  <a:ea typeface="Raleway SemiBold"/>
                  <a:cs typeface="Raleway SemiBold"/>
                  <a:sym typeface="Raleway SemiBold"/>
                </a:rPr>
              </a:br>
              <a:r>
                <a:rPr lang="sv" sz="1500">
                  <a:solidFill>
                    <a:srgbClr val="010000"/>
                  </a:solidFill>
                  <a:latin typeface="Raleway SemiBold"/>
                  <a:ea typeface="Raleway SemiBold"/>
                  <a:cs typeface="Raleway SemiBold"/>
                  <a:sym typeface="Raleway SemiBold"/>
                </a:rPr>
                <a:t>Kemi</a:t>
              </a:r>
              <a:br>
                <a:rPr lang="sv" sz="1500" b="0" i="0" u="none" strike="noStrike" cap="none">
                  <a:solidFill>
                    <a:srgbClr val="010000"/>
                  </a:solidFill>
                  <a:latin typeface="Raleway SemiBold"/>
                  <a:ea typeface="Raleway SemiBold"/>
                  <a:cs typeface="Raleway SemiBold"/>
                  <a:sym typeface="Raleway SemiBold"/>
                </a:rPr>
              </a:br>
              <a:r>
                <a:rPr lang="sv" sz="1500">
                  <a:solidFill>
                    <a:srgbClr val="010000"/>
                  </a:solidFill>
                  <a:latin typeface="Raleway SemiBold"/>
                  <a:ea typeface="Raleway SemiBold"/>
                  <a:cs typeface="Raleway SemiBold"/>
                  <a:sym typeface="Raleway SemiBold"/>
                </a:rPr>
                <a:t>Problemlösning</a:t>
              </a:r>
              <a:endParaRPr sz="1500" b="0" i="0" u="none" strike="noStrike" cap="none">
                <a:solidFill>
                  <a:srgbClr val="000000"/>
                </a:solidFill>
                <a:latin typeface="Raleway SemiBold"/>
                <a:ea typeface="Raleway SemiBold"/>
                <a:cs typeface="Raleway SemiBold"/>
                <a:sym typeface="Raleway SemiBold"/>
              </a:endParaRPr>
            </a:p>
          </p:txBody>
        </p:sp>
        <p:sp>
          <p:nvSpPr>
            <p:cNvPr id="388" name="Google Shape;388;p36"/>
            <p:cNvSpPr/>
            <p:nvPr/>
          </p:nvSpPr>
          <p:spPr>
            <a:xfrm>
              <a:off x="0" y="1654167"/>
              <a:ext cx="2274300" cy="1503300"/>
            </a:xfrm>
            <a:prstGeom prst="roundRect">
              <a:avLst>
                <a:gd name="adj" fmla="val 16667"/>
              </a:avLst>
            </a:prstGeom>
            <a:solidFill>
              <a:srgbClr val="001D6A"/>
            </a:solidFill>
            <a:ln w="25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 name="Google Shape;389;p36"/>
            <p:cNvSpPr txBox="1"/>
            <p:nvPr/>
          </p:nvSpPr>
          <p:spPr>
            <a:xfrm>
              <a:off x="73392" y="1727559"/>
              <a:ext cx="2127600" cy="1356600"/>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sv" sz="2000">
                  <a:solidFill>
                    <a:schemeClr val="lt1"/>
                  </a:solidFill>
                  <a:latin typeface="Raleway SemiBold"/>
                  <a:ea typeface="Raleway SemiBold"/>
                  <a:cs typeface="Raleway SemiBold"/>
                  <a:sym typeface="Raleway SemiBold"/>
                </a:rPr>
                <a:t>Inträdesprov</a:t>
              </a:r>
              <a:endParaRPr sz="2000" b="0" i="0" u="none" strike="noStrike" cap="none">
                <a:solidFill>
                  <a:schemeClr val="lt1"/>
                </a:solidFill>
                <a:latin typeface="Raleway SemiBold"/>
                <a:ea typeface="Raleway SemiBold"/>
                <a:cs typeface="Raleway SemiBold"/>
                <a:sym typeface="Raleway SemiBold"/>
              </a:endParaRPr>
            </a:p>
          </p:txBody>
        </p:sp>
      </p:grpSp>
      <p:sp>
        <p:nvSpPr>
          <p:cNvPr id="390" name="Google Shape;390;p36"/>
          <p:cNvSpPr txBox="1"/>
          <p:nvPr/>
        </p:nvSpPr>
        <p:spPr>
          <a:xfrm>
            <a:off x="5656569" y="3970182"/>
            <a:ext cx="3651300" cy="461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sv" sz="2400"/>
              <a:t>www.dia.fi</a:t>
            </a:r>
            <a:endParaRPr sz="2400" b="0" i="0" u="none" strike="noStrike" cap="none">
              <a:solidFill>
                <a:srgbClr val="000000"/>
              </a:solidFill>
              <a:latin typeface="Arial"/>
              <a:ea typeface="Arial"/>
              <a:cs typeface="Arial"/>
              <a:sym typeface="Arial"/>
            </a:endParaRPr>
          </a:p>
        </p:txBody>
      </p:sp>
      <p:pic>
        <p:nvPicPr>
          <p:cNvPr id="391" name="Google Shape;391;p36"/>
          <p:cNvPicPr preferRelativeResize="0"/>
          <p:nvPr/>
        </p:nvPicPr>
        <p:blipFill rotWithShape="1">
          <a:blip r:embed="rId4">
            <a:alphaModFix/>
          </a:blip>
          <a:srcRect/>
          <a:stretch/>
        </p:blipFill>
        <p:spPr>
          <a:xfrm>
            <a:off x="6300572" y="1219836"/>
            <a:ext cx="2506250" cy="930625"/>
          </a:xfrm>
          <a:prstGeom prst="rect">
            <a:avLst/>
          </a:prstGeom>
          <a:noFill/>
          <a:ln>
            <a:noFill/>
          </a:ln>
        </p:spPr>
      </p:pic>
      <p:sp>
        <p:nvSpPr>
          <p:cNvPr id="392" name="Google Shape;392;p36"/>
          <p:cNvSpPr txBox="1"/>
          <p:nvPr/>
        </p:nvSpPr>
        <p:spPr>
          <a:xfrm>
            <a:off x="4296650" y="1488938"/>
            <a:ext cx="3000000" cy="3924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225"/>
              </a:spcBef>
              <a:spcAft>
                <a:spcPts val="0"/>
              </a:spcAft>
              <a:buNone/>
            </a:pPr>
            <a:r>
              <a:rPr lang="sv" sz="1500">
                <a:solidFill>
                  <a:schemeClr val="dk1"/>
                </a:solidFill>
                <a:latin typeface="Raleway SemiBold"/>
                <a:ea typeface="Raleway SemiBold"/>
                <a:cs typeface="Raleway SemiBold"/>
                <a:sym typeface="Raleway SemiBold"/>
              </a:rPr>
              <a:t> + Långt språk</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7"/>
          <p:cNvSpPr txBox="1">
            <a:spLocks noGrp="1"/>
          </p:cNvSpPr>
          <p:nvPr>
            <p:ph type="title"/>
          </p:nvPr>
        </p:nvSpPr>
        <p:spPr>
          <a:xfrm>
            <a:off x="551250" y="497530"/>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sv"/>
              <a:t>BETYGSANTAGNING</a:t>
            </a:r>
            <a:endParaRPr/>
          </a:p>
        </p:txBody>
      </p:sp>
      <p:sp>
        <p:nvSpPr>
          <p:cNvPr id="399" name="Google Shape;399;p37"/>
          <p:cNvSpPr txBox="1">
            <a:spLocks noGrp="1"/>
          </p:cNvSpPr>
          <p:nvPr>
            <p:ph type="body" idx="1"/>
          </p:nvPr>
        </p:nvSpPr>
        <p:spPr>
          <a:xfrm>
            <a:off x="551250" y="1443272"/>
            <a:ext cx="8041500" cy="41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400"/>
              <a:buNone/>
            </a:pPr>
            <a:r>
              <a:rPr lang="sv"/>
              <a:t>Poäng kan fås från tre ämnen, vid jämna poäng avgör långt språk.</a:t>
            </a:r>
            <a:endParaRPr>
              <a:highlight>
                <a:srgbClr val="FFFF00"/>
              </a:highlight>
            </a:endParaRPr>
          </a:p>
        </p:txBody>
      </p:sp>
      <p:graphicFrame>
        <p:nvGraphicFramePr>
          <p:cNvPr id="400" name="Google Shape;400;p37"/>
          <p:cNvGraphicFramePr/>
          <p:nvPr>
            <p:extLst>
              <p:ext uri="{D42A27DB-BD31-4B8C-83A1-F6EECF244321}">
                <p14:modId xmlns:p14="http://schemas.microsoft.com/office/powerpoint/2010/main" val="1521319017"/>
              </p:ext>
            </p:extLst>
          </p:nvPr>
        </p:nvGraphicFramePr>
        <p:xfrm>
          <a:off x="0" y="1942926"/>
          <a:ext cx="9143975" cy="2069480"/>
        </p:xfrm>
        <a:graphic>
          <a:graphicData uri="http://schemas.openxmlformats.org/drawingml/2006/table">
            <a:tbl>
              <a:tblPr>
                <a:noFill/>
                <a:tableStyleId>{85FFF4ED-404B-4BAA-8E54-43D1D8028758}</a:tableStyleId>
              </a:tblPr>
              <a:tblGrid>
                <a:gridCol w="2460575">
                  <a:extLst>
                    <a:ext uri="{9D8B030D-6E8A-4147-A177-3AD203B41FA5}">
                      <a16:colId xmlns:a16="http://schemas.microsoft.com/office/drawing/2014/main" val="20000"/>
                    </a:ext>
                  </a:extLst>
                </a:gridCol>
                <a:gridCol w="1113900">
                  <a:extLst>
                    <a:ext uri="{9D8B030D-6E8A-4147-A177-3AD203B41FA5}">
                      <a16:colId xmlns:a16="http://schemas.microsoft.com/office/drawing/2014/main" val="20001"/>
                    </a:ext>
                  </a:extLst>
                </a:gridCol>
                <a:gridCol w="1113900">
                  <a:extLst>
                    <a:ext uri="{9D8B030D-6E8A-4147-A177-3AD203B41FA5}">
                      <a16:colId xmlns:a16="http://schemas.microsoft.com/office/drawing/2014/main" val="20002"/>
                    </a:ext>
                  </a:extLst>
                </a:gridCol>
                <a:gridCol w="1113900">
                  <a:extLst>
                    <a:ext uri="{9D8B030D-6E8A-4147-A177-3AD203B41FA5}">
                      <a16:colId xmlns:a16="http://schemas.microsoft.com/office/drawing/2014/main" val="20003"/>
                    </a:ext>
                  </a:extLst>
                </a:gridCol>
                <a:gridCol w="1113900">
                  <a:extLst>
                    <a:ext uri="{9D8B030D-6E8A-4147-A177-3AD203B41FA5}">
                      <a16:colId xmlns:a16="http://schemas.microsoft.com/office/drawing/2014/main" val="20004"/>
                    </a:ext>
                  </a:extLst>
                </a:gridCol>
                <a:gridCol w="1113900">
                  <a:extLst>
                    <a:ext uri="{9D8B030D-6E8A-4147-A177-3AD203B41FA5}">
                      <a16:colId xmlns:a16="http://schemas.microsoft.com/office/drawing/2014/main" val="20005"/>
                    </a:ext>
                  </a:extLst>
                </a:gridCol>
                <a:gridCol w="1113900">
                  <a:extLst>
                    <a:ext uri="{9D8B030D-6E8A-4147-A177-3AD203B41FA5}">
                      <a16:colId xmlns:a16="http://schemas.microsoft.com/office/drawing/2014/main" val="20006"/>
                    </a:ext>
                  </a:extLst>
                </a:gridCol>
              </a:tblGrid>
              <a:tr h="510775">
                <a:tc>
                  <a:txBody>
                    <a:bodyPr/>
                    <a:lstStyle/>
                    <a:p>
                      <a:pPr marL="0" marR="0" lvl="0" indent="0" algn="l" rtl="0">
                        <a:lnSpc>
                          <a:spcPct val="100000"/>
                        </a:lnSpc>
                        <a:spcBef>
                          <a:spcPts val="0"/>
                        </a:spcBef>
                        <a:spcAft>
                          <a:spcPts val="0"/>
                        </a:spcAft>
                        <a:buClr>
                          <a:srgbClr val="000000"/>
                        </a:buClr>
                        <a:buSzPts val="1300"/>
                        <a:buFont typeface="Arial"/>
                        <a:buNone/>
                      </a:pPr>
                      <a:r>
                        <a:rPr lang="sv" sz="1300" b="1" dirty="0">
                          <a:solidFill>
                            <a:schemeClr val="lt1"/>
                          </a:solidFill>
                          <a:latin typeface="Raleway SemiBold"/>
                          <a:ea typeface="Raleway SemiBold"/>
                          <a:cs typeface="Raleway SemiBold"/>
                          <a:sym typeface="Raleway SemiBold"/>
                        </a:rPr>
                        <a:t> </a:t>
                      </a:r>
                      <a:endParaRPr sz="1300" b="0" u="none" strike="noStrike" cap="none" dirty="0">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1D6A"/>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b="1" dirty="0">
                          <a:solidFill>
                            <a:schemeClr val="lt1"/>
                          </a:solidFill>
                          <a:latin typeface="Raleway SemiBold"/>
                          <a:ea typeface="Raleway SemiBold"/>
                          <a:cs typeface="Raleway SemiBold"/>
                          <a:sym typeface="Raleway SemiBold"/>
                        </a:rPr>
                        <a:t>L</a:t>
                      </a:r>
                      <a:endParaRPr sz="1300" b="0" u="none" strike="noStrike" cap="none" dirty="0">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1D6A"/>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b="1" u="none" strike="noStrike" cap="none" dirty="0">
                          <a:solidFill>
                            <a:schemeClr val="lt1"/>
                          </a:solidFill>
                          <a:latin typeface="Raleway SemiBold"/>
                          <a:ea typeface="Raleway SemiBold"/>
                          <a:cs typeface="Raleway SemiBold"/>
                          <a:sym typeface="Raleway SemiBold"/>
                        </a:rPr>
                        <a:t>E</a:t>
                      </a:r>
                      <a:endParaRPr sz="1300" b="0" u="none" strike="noStrike" cap="none" dirty="0">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1D6A"/>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b="1" dirty="0">
                          <a:solidFill>
                            <a:schemeClr val="lt1"/>
                          </a:solidFill>
                          <a:latin typeface="Raleway SemiBold"/>
                          <a:ea typeface="Raleway SemiBold"/>
                          <a:cs typeface="Raleway SemiBold"/>
                          <a:sym typeface="Raleway SemiBold"/>
                        </a:rPr>
                        <a:t>M</a:t>
                      </a:r>
                      <a:endParaRPr sz="1300" b="0" u="none" strike="noStrike" cap="none" dirty="0">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1D6A"/>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b="1" dirty="0">
                          <a:solidFill>
                            <a:schemeClr val="lt1"/>
                          </a:solidFill>
                          <a:latin typeface="Raleway SemiBold"/>
                          <a:ea typeface="Raleway SemiBold"/>
                          <a:cs typeface="Raleway SemiBold"/>
                          <a:sym typeface="Raleway SemiBold"/>
                        </a:rPr>
                        <a:t>C</a:t>
                      </a:r>
                      <a:endParaRPr sz="1300" b="0" u="none" strike="noStrike" cap="none" dirty="0">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1D6A"/>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b="1" dirty="0">
                          <a:solidFill>
                            <a:schemeClr val="lt1"/>
                          </a:solidFill>
                          <a:latin typeface="Raleway SemiBold"/>
                          <a:ea typeface="Raleway SemiBold"/>
                          <a:cs typeface="Raleway SemiBold"/>
                          <a:sym typeface="Raleway SemiBold"/>
                        </a:rPr>
                        <a:t>B</a:t>
                      </a:r>
                      <a:endParaRPr sz="1300" b="0" u="none" strike="noStrike" cap="none" dirty="0">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1D6A"/>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b="1" dirty="0">
                          <a:solidFill>
                            <a:schemeClr val="lt1"/>
                          </a:solidFill>
                          <a:latin typeface="Raleway SemiBold"/>
                          <a:ea typeface="Raleway SemiBold"/>
                          <a:cs typeface="Raleway SemiBold"/>
                          <a:sym typeface="Raleway SemiBold"/>
                        </a:rPr>
                        <a:t>A</a:t>
                      </a:r>
                      <a:endParaRPr sz="1300" b="0" u="none" strike="noStrike" cap="none" dirty="0">
                        <a:solidFill>
                          <a:schemeClr val="lt1"/>
                        </a:solidFill>
                        <a:latin typeface="Raleway SemiBold"/>
                        <a:ea typeface="Raleway SemiBold"/>
                        <a:cs typeface="Raleway SemiBold"/>
                        <a:sym typeface="Raleway SemiBold"/>
                      </a:endParaRPr>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1D6A"/>
                    </a:solidFill>
                  </a:tcPr>
                </a:tc>
                <a:extLst>
                  <a:ext uri="{0D108BD9-81ED-4DB2-BD59-A6C34878D82A}">
                    <a16:rowId xmlns:a16="http://schemas.microsoft.com/office/drawing/2014/main" val="10000"/>
                  </a:ext>
                </a:extLst>
              </a:tr>
              <a:tr h="510775">
                <a:tc>
                  <a:txBody>
                    <a:bodyPr/>
                    <a:lstStyle/>
                    <a:p>
                      <a:pPr marL="0" marR="0" lvl="0" indent="0" algn="l"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modersmål*</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33,0</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27,5</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22,0</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16,5</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11,0</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5,5</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0E0E0"/>
                    </a:solidFill>
                  </a:tcPr>
                </a:tc>
                <a:extLst>
                  <a:ext uri="{0D108BD9-81ED-4DB2-BD59-A6C34878D82A}">
                    <a16:rowId xmlns:a16="http://schemas.microsoft.com/office/drawing/2014/main" val="10001"/>
                  </a:ext>
                </a:extLst>
              </a:tr>
              <a:tr h="510775">
                <a:tc>
                  <a:txBody>
                    <a:bodyPr/>
                    <a:lstStyle/>
                    <a:p>
                      <a:pPr marL="0" marR="0" lvl="0" indent="0" algn="l"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matematik, lång</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39,7</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33,1</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26,4</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19,8</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13,2</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6,6</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510775">
                <a:tc>
                  <a:txBody>
                    <a:bodyPr/>
                    <a:lstStyle/>
                    <a:p>
                      <a:pPr marL="0" marR="0" lvl="0" indent="0" algn="l"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fysik eller kemi</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32,3</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26,9</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21,5</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16,2</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a:latin typeface="Raleway SemiBold"/>
                          <a:ea typeface="Raleway SemiBold"/>
                          <a:cs typeface="Raleway SemiBold"/>
                          <a:sym typeface="Raleway SemiBold"/>
                        </a:rPr>
                        <a:t>10,8</a:t>
                      </a:r>
                      <a:endParaRPr sz="1400" u="none" strike="noStrike" cap="none"/>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sv" sz="1300" dirty="0">
                          <a:latin typeface="Raleway SemiBold"/>
                          <a:ea typeface="Raleway SemiBold"/>
                          <a:cs typeface="Raleway SemiBold"/>
                          <a:sym typeface="Raleway SemiBold"/>
                        </a:rPr>
                        <a:t>5,4</a:t>
                      </a:r>
                      <a:endParaRPr sz="1400" u="none" strike="noStrike" cap="none" dirty="0"/>
                    </a:p>
                  </a:txBody>
                  <a:tcPr marL="159625" marR="159625" marT="159625" marB="1596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E0E0E0"/>
                      </a:solidFill>
                      <a:prstDash val="solid"/>
                      <a:round/>
                      <a:headEnd type="none" w="sm" len="sm"/>
                      <a:tailEnd type="none" w="sm" len="sm"/>
                    </a:lnB>
                    <a:solidFill>
                      <a:srgbClr val="E0E0E0"/>
                    </a:solidFill>
                  </a:tcPr>
                </a:tc>
                <a:extLst>
                  <a:ext uri="{0D108BD9-81ED-4DB2-BD59-A6C34878D82A}">
                    <a16:rowId xmlns:a16="http://schemas.microsoft.com/office/drawing/2014/main" val="10003"/>
                  </a:ext>
                </a:extLst>
              </a:tr>
            </a:tbl>
          </a:graphicData>
        </a:graphic>
      </p:graphicFrame>
      <p:cxnSp>
        <p:nvCxnSpPr>
          <p:cNvPr id="401" name="Google Shape;401;p37"/>
          <p:cNvCxnSpPr/>
          <p:nvPr/>
        </p:nvCxnSpPr>
        <p:spPr>
          <a:xfrm>
            <a:off x="2841225" y="3399525"/>
            <a:ext cx="359700" cy="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38">
            <a:hlinkClick r:id="rId3"/>
          </p:cNvPr>
          <p:cNvSpPr txBox="1">
            <a:spLocks noGrp="1"/>
          </p:cNvSpPr>
          <p:nvPr>
            <p:ph type="title"/>
          </p:nvPr>
        </p:nvSpPr>
        <p:spPr>
          <a:xfrm>
            <a:off x="457200" y="529331"/>
            <a:ext cx="8229600" cy="8574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4000"/>
              <a:buFont typeface="Raleway"/>
              <a:buNone/>
            </a:pPr>
            <a:r>
              <a:rPr lang="sv"/>
              <a:t>INTRÄDESPROV</a:t>
            </a:r>
            <a:endParaRPr/>
          </a:p>
        </p:txBody>
      </p:sp>
      <p:sp>
        <p:nvSpPr>
          <p:cNvPr id="407" name="Google Shape;407;p38"/>
          <p:cNvSpPr txBox="1">
            <a:spLocks noGrp="1"/>
          </p:cNvSpPr>
          <p:nvPr>
            <p:ph type="body" idx="1"/>
          </p:nvPr>
        </p:nvSpPr>
        <p:spPr>
          <a:xfrm>
            <a:off x="457200" y="1516381"/>
            <a:ext cx="8229600" cy="29826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400"/>
              </a:spcBef>
              <a:spcAft>
                <a:spcPts val="0"/>
              </a:spcAft>
              <a:buSzPts val="1600"/>
              <a:buNone/>
            </a:pPr>
            <a:r>
              <a:rPr lang="sv"/>
              <a:t>Gemensamt för alla DI-sökmål</a:t>
            </a:r>
            <a:endParaRPr/>
          </a:p>
          <a:p>
            <a:pPr marL="0" marR="0" lvl="0" indent="0" algn="l" rtl="0">
              <a:lnSpc>
                <a:spcPct val="150000"/>
              </a:lnSpc>
              <a:spcBef>
                <a:spcPts val="400"/>
              </a:spcBef>
              <a:spcAft>
                <a:spcPts val="0"/>
              </a:spcAft>
              <a:buSzPts val="1600"/>
              <a:buNone/>
            </a:pPr>
            <a:r>
              <a:rPr lang="sv"/>
              <a:t>Kan göras på svenska</a:t>
            </a:r>
            <a:endParaRPr/>
          </a:p>
          <a:p>
            <a:pPr marL="0" marR="0" lvl="0" indent="0" algn="l" rtl="0">
              <a:lnSpc>
                <a:spcPct val="150000"/>
              </a:lnSpc>
              <a:spcBef>
                <a:spcPts val="400"/>
              </a:spcBef>
              <a:spcAft>
                <a:spcPts val="0"/>
              </a:spcAft>
              <a:buSzPts val="1600"/>
              <a:buNone/>
            </a:pPr>
            <a:r>
              <a:rPr lang="sv"/>
              <a:t>Provet inkluderar alltså Matematik/Fysik/Kemi/Problemlösning</a:t>
            </a:r>
            <a:endParaRPr/>
          </a:p>
          <a:p>
            <a:pPr marL="0" marR="0" lvl="0" indent="0" algn="l" rtl="0">
              <a:lnSpc>
                <a:spcPct val="150000"/>
              </a:lnSpc>
              <a:spcBef>
                <a:spcPts val="400"/>
              </a:spcBef>
              <a:spcAft>
                <a:spcPts val="0"/>
              </a:spcAft>
              <a:buSzPts val="1600"/>
              <a:buNone/>
            </a:pPr>
            <a:endParaRPr/>
          </a:p>
          <a:p>
            <a:pPr marL="0" marR="0" lvl="0" indent="0" algn="l" rtl="0">
              <a:lnSpc>
                <a:spcPct val="150000"/>
              </a:lnSpc>
              <a:spcBef>
                <a:spcPts val="400"/>
              </a:spcBef>
              <a:spcAft>
                <a:spcPts val="0"/>
              </a:spcAft>
              <a:buSzPts val="1600"/>
              <a:buNone/>
            </a:pPr>
            <a:r>
              <a:rPr lang="sv" sz="2600" u="sng">
                <a:solidFill>
                  <a:schemeClr val="hlink"/>
                </a:solidFill>
                <a:hlinkClick r:id="rId4"/>
              </a:rPr>
              <a:t>Inträdesprov 2022</a:t>
            </a:r>
            <a:endParaRPr sz="2600"/>
          </a:p>
          <a:p>
            <a:pPr marL="0" marR="0" lvl="0" indent="0" algn="l" rtl="0">
              <a:lnSpc>
                <a:spcPct val="150000"/>
              </a:lnSpc>
              <a:spcBef>
                <a:spcPts val="400"/>
              </a:spcBef>
              <a:spcAft>
                <a:spcPts val="0"/>
              </a:spcAft>
              <a:buSzPts val="160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9"/>
          <p:cNvSpPr>
            <a:spLocks noGrp="1"/>
          </p:cNvSpPr>
          <p:nvPr>
            <p:ph type="pic" idx="2"/>
          </p:nvPr>
        </p:nvSpPr>
        <p:spPr>
          <a:xfrm>
            <a:off x="0" y="0"/>
            <a:ext cx="9144000" cy="4590600"/>
          </a:xfrm>
          <a:prstGeom prst="rect">
            <a:avLst/>
          </a:prstGeom>
          <a:noFill/>
          <a:ln>
            <a:noFill/>
          </a:ln>
        </p:spPr>
        <p:txBody>
          <a:bodyPr/>
          <a:lstStyle/>
          <a:p>
            <a:endParaRPr lang="fi-FI"/>
          </a:p>
        </p:txBody>
      </p:sp>
      <p:graphicFrame>
        <p:nvGraphicFramePr>
          <p:cNvPr id="414" name="Google Shape;414;p39"/>
          <p:cNvGraphicFramePr/>
          <p:nvPr>
            <p:extLst>
              <p:ext uri="{D42A27DB-BD31-4B8C-83A1-F6EECF244321}">
                <p14:modId xmlns:p14="http://schemas.microsoft.com/office/powerpoint/2010/main" val="1634933364"/>
              </p:ext>
            </p:extLst>
          </p:nvPr>
        </p:nvGraphicFramePr>
        <p:xfrm>
          <a:off x="0" y="-1749"/>
          <a:ext cx="9144000" cy="4592350"/>
        </p:xfrm>
        <a:graphic>
          <a:graphicData uri="http://schemas.openxmlformats.org/drawingml/2006/table">
            <a:tbl>
              <a:tblPr>
                <a:noFill/>
                <a:tableStyleId>{85FFF4ED-404B-4BAA-8E54-43D1D8028758}</a:tableStyleId>
              </a:tblPr>
              <a:tblGrid>
                <a:gridCol w="3903475">
                  <a:extLst>
                    <a:ext uri="{9D8B030D-6E8A-4147-A177-3AD203B41FA5}">
                      <a16:colId xmlns:a16="http://schemas.microsoft.com/office/drawing/2014/main" val="20000"/>
                    </a:ext>
                  </a:extLst>
                </a:gridCol>
                <a:gridCol w="2720400">
                  <a:extLst>
                    <a:ext uri="{9D8B030D-6E8A-4147-A177-3AD203B41FA5}">
                      <a16:colId xmlns:a16="http://schemas.microsoft.com/office/drawing/2014/main" val="20001"/>
                    </a:ext>
                  </a:extLst>
                </a:gridCol>
                <a:gridCol w="2520125">
                  <a:extLst>
                    <a:ext uri="{9D8B030D-6E8A-4147-A177-3AD203B41FA5}">
                      <a16:colId xmlns:a16="http://schemas.microsoft.com/office/drawing/2014/main" val="20002"/>
                    </a:ext>
                  </a:extLst>
                </a:gridCol>
              </a:tblGrid>
              <a:tr h="306450">
                <a:tc>
                  <a:txBody>
                    <a:bodyPr/>
                    <a:lstStyle/>
                    <a:p>
                      <a:pPr marL="0" marR="0" lvl="0" indent="0" algn="l" rtl="0">
                        <a:lnSpc>
                          <a:spcPct val="100000"/>
                        </a:lnSpc>
                        <a:spcBef>
                          <a:spcPts val="0"/>
                        </a:spcBef>
                        <a:spcAft>
                          <a:spcPts val="0"/>
                        </a:spcAft>
                        <a:buClr>
                          <a:srgbClr val="000000"/>
                        </a:buClr>
                        <a:buSzPts val="1400"/>
                        <a:buFont typeface="Arial"/>
                        <a:buNone/>
                      </a:pPr>
                      <a:r>
                        <a:rPr lang="sv" b="1">
                          <a:solidFill>
                            <a:srgbClr val="FFFFFF"/>
                          </a:solidFill>
                          <a:latin typeface="Raleway"/>
                          <a:ea typeface="Raleway"/>
                          <a:cs typeface="Raleway"/>
                          <a:sym typeface="Raleway"/>
                        </a:rPr>
                        <a:t>AALTO UNIVERSITET</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002E7D"/>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sv" b="1">
                          <a:solidFill>
                            <a:srgbClr val="FFFFFF"/>
                          </a:solidFill>
                          <a:latin typeface="Raleway"/>
                          <a:ea typeface="Raleway"/>
                          <a:cs typeface="Raleway"/>
                          <a:sym typeface="Raleway"/>
                        </a:rPr>
                        <a:t>Betygsantagning</a:t>
                      </a:r>
                      <a:endParaRPr sz="1400" u="none" strike="noStrike" cap="none"/>
                    </a:p>
                  </a:txBody>
                  <a:tcPr marL="0" marR="0" marT="7200" marB="72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lgn="ctr">
                      <a:solidFill>
                        <a:srgbClr val="FFFFFF"/>
                      </a:solidFill>
                      <a:prstDash val="solid"/>
                      <a:round/>
                      <a:headEnd type="none" w="sm" len="sm"/>
                      <a:tailEnd type="none" w="sm" len="sm"/>
                    </a:lnB>
                    <a:solidFill>
                      <a:srgbClr val="002E7D"/>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sv" b="1">
                          <a:solidFill>
                            <a:srgbClr val="FFFFFF"/>
                          </a:solidFill>
                          <a:latin typeface="Raleway"/>
                          <a:ea typeface="Raleway"/>
                          <a:cs typeface="Raleway"/>
                          <a:sym typeface="Raleway"/>
                        </a:rPr>
                        <a:t>Inträdesprov</a:t>
                      </a:r>
                      <a:endParaRPr sz="1400" u="none" strike="noStrike" cap="none"/>
                    </a:p>
                  </a:txBody>
                  <a:tcPr marL="0" marR="0" marT="7200" marB="72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lgn="ctr">
                      <a:solidFill>
                        <a:srgbClr val="FFFFFF"/>
                      </a:solidFill>
                      <a:prstDash val="solid"/>
                      <a:round/>
                      <a:headEnd type="none" w="sm" len="sm"/>
                      <a:tailEnd type="none" w="sm" len="sm"/>
                    </a:lnB>
                    <a:solidFill>
                      <a:srgbClr val="002E7D"/>
                    </a:solidFill>
                  </a:tcPr>
                </a:tc>
                <a:extLst>
                  <a:ext uri="{0D108BD9-81ED-4DB2-BD59-A6C34878D82A}">
                    <a16:rowId xmlns:a16="http://schemas.microsoft.com/office/drawing/2014/main" val="10000"/>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Automation och robotik</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74,1</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sym typeface="Raleway"/>
                        </a:rPr>
                        <a:t>22</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1"/>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Bioinformationsteknologi</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8</a:t>
                      </a:r>
                      <a:r>
                        <a:rPr lang="fi-FI" sz="1400" dirty="0">
                          <a:latin typeface="Raleway"/>
                          <a:ea typeface="Raleway"/>
                          <a:cs typeface="Raleway"/>
                          <a:sym typeface="Raleway"/>
                        </a:rPr>
                        <a:t>7,5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24</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Elektronik och elektroteknik</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69</a:t>
                      </a:r>
                      <a:r>
                        <a:rPr lang="fi-FI" sz="1400" dirty="0">
                          <a:latin typeface="Raleway"/>
                          <a:ea typeface="Raleway"/>
                          <a:cs typeface="Raleway"/>
                          <a:sym typeface="Raleway"/>
                        </a:rPr>
                        <a:t>,9</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19</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3"/>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Energi och maskinteknik</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69,8</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19</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Informationsteknologi</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71</a:t>
                      </a:r>
                      <a:r>
                        <a:rPr lang="fi-FI" sz="1400" dirty="0">
                          <a:latin typeface="Raleway"/>
                          <a:ea typeface="Raleway"/>
                          <a:cs typeface="Raleway"/>
                          <a:sym typeface="Raleway"/>
                        </a:rPr>
                        <a:t>,1</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sym typeface="Raleway"/>
                        </a:rPr>
                        <a:t>20</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5"/>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Kemiteknik</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69,8</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16,5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Hållbara samhällen</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64,6</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15,5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7"/>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Fastighetsekonomi och geoinformatik</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sym typeface="Raleway"/>
                        </a:rPr>
                        <a:t>71,1</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18,5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Byggnadsteknik</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sym typeface="Raleway"/>
                        </a:rPr>
                        <a:t>59,1</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14,5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09"/>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Teknisk fysik och matematik</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9</a:t>
                      </a:r>
                      <a:r>
                        <a:rPr lang="fi-FI" sz="1400" dirty="0">
                          <a:latin typeface="Raleway"/>
                          <a:ea typeface="Raleway"/>
                          <a:cs typeface="Raleway"/>
                          <a:sym typeface="Raleway"/>
                        </a:rPr>
                        <a:t>4</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30,5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r h="306450">
                <a:tc>
                  <a:txBody>
                    <a:bodyPr/>
                    <a:lstStyle/>
                    <a:p>
                      <a:pPr marL="0" marR="0" lvl="0" indent="0" algn="l" rtl="0">
                        <a:lnSpc>
                          <a:spcPct val="100000"/>
                        </a:lnSpc>
                        <a:spcBef>
                          <a:spcPts val="0"/>
                        </a:spcBef>
                        <a:spcAft>
                          <a:spcPts val="0"/>
                        </a:spcAft>
                        <a:buClr>
                          <a:schemeClr val="dk1"/>
                        </a:buClr>
                        <a:buSzPts val="1400"/>
                        <a:buFont typeface="Arial"/>
                        <a:buNone/>
                      </a:pPr>
                      <a:r>
                        <a:rPr lang="sv">
                          <a:solidFill>
                            <a:schemeClr val="dk1"/>
                          </a:solidFill>
                          <a:latin typeface="Raleway"/>
                          <a:ea typeface="Raleway"/>
                          <a:cs typeface="Raleway"/>
                          <a:sym typeface="Raleway"/>
                        </a:rPr>
                        <a:t>Teknisk psykologi</a:t>
                      </a:r>
                      <a:endParaRPr sz="1400" i="0" u="none" strike="noStrike" cap="none">
                        <a:solidFill>
                          <a:srgbClr val="000000"/>
                        </a:solidFill>
                        <a:latin typeface="Raleway"/>
                        <a:ea typeface="Raleway"/>
                        <a:cs typeface="Raleway"/>
                        <a:sym typeface="Raleway"/>
                      </a:endParaRPr>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chemeClr val="dk1"/>
                        </a:buClr>
                        <a:buSzPts val="1400"/>
                        <a:buFont typeface="Arial"/>
                        <a:buNone/>
                      </a:pPr>
                      <a:r>
                        <a:rPr lang="fi-FI" sz="1400" u="none" strike="noStrike" cap="none" dirty="0">
                          <a:solidFill>
                            <a:schemeClr val="dk1"/>
                          </a:solidFill>
                          <a:latin typeface="Raleway"/>
                          <a:ea typeface="Raleway"/>
                          <a:cs typeface="Raleway"/>
                          <a:sym typeface="Raleway"/>
                        </a:rPr>
                        <a:t>92,9</a:t>
                      </a:r>
                      <a:endParaRPr sz="1400" u="none" strike="noStrike" cap="none" dirty="0">
                        <a:latin typeface="Raleway"/>
                        <a:ea typeface="Raleway"/>
                        <a:cs typeface="Raleway"/>
                        <a:sym typeface="Raleway"/>
                      </a:endParaRPr>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chemeClr val="dk1"/>
                        </a:buClr>
                        <a:buSzPts val="1400"/>
                        <a:buFont typeface="Arial"/>
                        <a:buNone/>
                      </a:pPr>
                      <a:r>
                        <a:rPr lang="fi-FI" sz="1400" u="none" strike="noStrike" cap="none" dirty="0">
                          <a:solidFill>
                            <a:schemeClr val="dk1"/>
                          </a:solidFill>
                          <a:latin typeface="Raleway"/>
                          <a:ea typeface="Raleway"/>
                          <a:cs typeface="Raleway"/>
                          <a:sym typeface="Raleway"/>
                        </a:rPr>
                        <a:t>26,5</a:t>
                      </a:r>
                      <a:endParaRPr sz="1400" u="none" strike="noStrike" cap="none" dirty="0">
                        <a:latin typeface="Raleway"/>
                        <a:ea typeface="Raleway"/>
                        <a:cs typeface="Raleway"/>
                        <a:sym typeface="Raleway"/>
                      </a:endParaRPr>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DEDED"/>
                    </a:solidFill>
                  </a:tcPr>
                </a:tc>
                <a:extLst>
                  <a:ext uri="{0D108BD9-81ED-4DB2-BD59-A6C34878D82A}">
                    <a16:rowId xmlns:a16="http://schemas.microsoft.com/office/drawing/2014/main" val="10011"/>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Datateknik</a:t>
                      </a:r>
                      <a:endParaRPr sz="1400" u="none" strike="noStrike" cap="none"/>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002E7D"/>
                      </a:solidFill>
                      <a:prstDash val="solid"/>
                      <a:round/>
                      <a:headEnd type="none" w="sm" len="sm"/>
                      <a:tailEnd type="none" w="sm" len="sm"/>
                    </a:lnB>
                    <a:solidFill>
                      <a:schemeClr val="lt1"/>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8</a:t>
                      </a:r>
                      <a:r>
                        <a:rPr lang="fi-FI" sz="1400" dirty="0">
                          <a:latin typeface="Raleway"/>
                          <a:ea typeface="Raleway"/>
                          <a:cs typeface="Raleway"/>
                          <a:sym typeface="Raleway"/>
                        </a:rPr>
                        <a:t>7,5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002E7D"/>
                      </a:solidFill>
                      <a:prstDash val="solid"/>
                      <a:round/>
                      <a:headEnd type="none" w="sm" len="sm"/>
                      <a:tailEnd type="none" w="sm" len="sm"/>
                    </a:lnB>
                    <a:solidFill>
                      <a:schemeClr val="lt1"/>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26,5</a:t>
                      </a:r>
                      <a:endParaRPr sz="1400" u="none" strike="noStrike" cap="none" dirty="0"/>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002E7D"/>
                      </a:solidFill>
                      <a:prstDash val="solid"/>
                      <a:round/>
                      <a:headEnd type="none" w="sm" len="sm"/>
                      <a:tailEnd type="none" w="sm" len="sm"/>
                    </a:lnB>
                    <a:solidFill>
                      <a:schemeClr val="lt1"/>
                    </a:solidFill>
                  </a:tcPr>
                </a:tc>
                <a:extLst>
                  <a:ext uri="{0D108BD9-81ED-4DB2-BD59-A6C34878D82A}">
                    <a16:rowId xmlns:a16="http://schemas.microsoft.com/office/drawing/2014/main" val="10012"/>
                  </a:ext>
                </a:extLst>
              </a:tr>
              <a:tr h="306450">
                <a:tc>
                  <a:txBody>
                    <a:bodyPr/>
                    <a:lstStyle/>
                    <a:p>
                      <a:pPr marL="0" marR="0" lvl="0" indent="0" algn="l" rtl="0">
                        <a:lnSpc>
                          <a:spcPct val="100000"/>
                        </a:lnSpc>
                        <a:spcBef>
                          <a:spcPts val="0"/>
                        </a:spcBef>
                        <a:spcAft>
                          <a:spcPts val="0"/>
                        </a:spcAft>
                        <a:buClr>
                          <a:srgbClr val="000000"/>
                        </a:buClr>
                        <a:buSzPts val="1400"/>
                        <a:buFont typeface="Arial"/>
                        <a:buNone/>
                      </a:pPr>
                      <a:r>
                        <a:rPr lang="sv">
                          <a:latin typeface="Raleway"/>
                          <a:ea typeface="Raleway"/>
                          <a:cs typeface="Raleway"/>
                          <a:sym typeface="Raleway"/>
                        </a:rPr>
                        <a:t>Produktionsekonomi</a:t>
                      </a:r>
                      <a:endParaRPr>
                        <a:latin typeface="Raleway"/>
                        <a:ea typeface="Raleway"/>
                        <a:cs typeface="Raleway"/>
                        <a:sym typeface="Raleway"/>
                      </a:endParaRPr>
                    </a:p>
                  </a:txBody>
                  <a:tcPr marL="54000" marR="0" marT="7925" marB="7200" anchor="ctr">
                    <a:lnL w="12700" cap="flat" cmpd="sng">
                      <a:solidFill>
                        <a:srgbClr val="FFFFFF"/>
                      </a:solidFill>
                      <a:prstDash val="solid"/>
                      <a:round/>
                      <a:headEnd type="none" w="sm" len="sm"/>
                      <a:tailEnd type="none" w="sm" len="sm"/>
                    </a:lnL>
                    <a:lnR w="12700" cap="flat" cmpd="sng" algn="ctr">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002E7D"/>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u="none" strike="noStrike" cap="none" dirty="0">
                          <a:latin typeface="Raleway"/>
                          <a:ea typeface="Raleway"/>
                          <a:cs typeface="Raleway"/>
                          <a:sym typeface="Raleway"/>
                        </a:rPr>
                        <a:t>99,6</a:t>
                      </a:r>
                      <a:endParaRPr sz="1400" u="none" strike="noStrike" cap="none" dirty="0">
                        <a:latin typeface="Raleway"/>
                        <a:ea typeface="Raleway"/>
                        <a:cs typeface="Raleway"/>
                        <a:sym typeface="Raleway"/>
                      </a:endParaRPr>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002E7D"/>
                      </a:solidFill>
                      <a:prstDash val="solid"/>
                      <a:round/>
                      <a:headEnd type="none" w="sm" len="sm"/>
                      <a:tailEnd type="none" w="sm" len="sm"/>
                    </a:lnB>
                    <a:solidFill>
                      <a:srgbClr val="EDEDED"/>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fi-FI" sz="1400" dirty="0">
                          <a:latin typeface="Raleway"/>
                          <a:ea typeface="Raleway"/>
                          <a:cs typeface="Raleway"/>
                          <a:sym typeface="Raleway"/>
                        </a:rPr>
                        <a:t>34</a:t>
                      </a:r>
                      <a:endParaRPr sz="1400" u="none" strike="noStrike" cap="none" dirty="0">
                        <a:latin typeface="Raleway"/>
                        <a:ea typeface="Raleway"/>
                        <a:cs typeface="Raleway"/>
                        <a:sym typeface="Raleway"/>
                      </a:endParaRPr>
                    </a:p>
                  </a:txBody>
                  <a:tcPr marL="0" marR="53995" marT="7199" marB="719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002E7D"/>
                      </a:solidFill>
                      <a:prstDash val="solid"/>
                      <a:round/>
                      <a:headEnd type="none" w="sm" len="sm"/>
                      <a:tailEnd type="none" w="sm" len="sm"/>
                    </a:lnB>
                    <a:solidFill>
                      <a:srgbClr val="EDEDED"/>
                    </a:solidFill>
                  </a:tcPr>
                </a:tc>
                <a:extLst>
                  <a:ext uri="{0D108BD9-81ED-4DB2-BD59-A6C34878D82A}">
                    <a16:rowId xmlns:a16="http://schemas.microsoft.com/office/drawing/2014/main" val="10013"/>
                  </a:ext>
                </a:extLst>
              </a:tr>
              <a:tr h="302050">
                <a:tc>
                  <a:txBody>
                    <a:bodyPr/>
                    <a:lstStyle/>
                    <a:p>
                      <a:pPr marL="0" marR="0" lvl="0" indent="0" algn="l" rtl="0">
                        <a:lnSpc>
                          <a:spcPct val="100000"/>
                        </a:lnSpc>
                        <a:spcBef>
                          <a:spcPts val="0"/>
                        </a:spcBef>
                        <a:spcAft>
                          <a:spcPts val="0"/>
                        </a:spcAft>
                        <a:buClr>
                          <a:srgbClr val="000000"/>
                        </a:buClr>
                        <a:buSzPts val="1400"/>
                        <a:buFont typeface="Arial"/>
                        <a:buNone/>
                      </a:pPr>
                      <a:r>
                        <a:rPr lang="sv" b="1">
                          <a:latin typeface="Raleway"/>
                          <a:ea typeface="Raleway"/>
                          <a:cs typeface="Raleway"/>
                          <a:sym typeface="Raleway"/>
                        </a:rPr>
                        <a:t>Maxpoäng</a:t>
                      </a:r>
                      <a:endParaRPr sz="1400" b="1" u="none" strike="noStrike" cap="none">
                        <a:latin typeface="Raleway"/>
                        <a:ea typeface="Raleway"/>
                        <a:cs typeface="Raleway"/>
                        <a:sym typeface="Raleway"/>
                      </a:endParaRPr>
                    </a:p>
                  </a:txBody>
                  <a:tcPr marL="54000" marR="0" marT="7925" marB="72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002E7D"/>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sv" b="1">
                          <a:latin typeface="Raleway"/>
                          <a:ea typeface="Raleway"/>
                          <a:cs typeface="Raleway"/>
                          <a:sym typeface="Raleway"/>
                        </a:rPr>
                        <a:t>105</a:t>
                      </a:r>
                      <a:endParaRPr sz="1400" u="none" strike="noStrike" cap="none"/>
                    </a:p>
                  </a:txBody>
                  <a:tcPr marL="0" marR="54000" marT="7200" marB="72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lgn="ctr">
                      <a:solidFill>
                        <a:srgbClr val="002E7D"/>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tc>
                  <a:txBody>
                    <a:bodyPr/>
                    <a:lstStyle/>
                    <a:p>
                      <a:pPr marL="0" marR="0" lvl="0" indent="0" algn="r" rtl="0">
                        <a:lnSpc>
                          <a:spcPct val="100000"/>
                        </a:lnSpc>
                        <a:spcBef>
                          <a:spcPts val="0"/>
                        </a:spcBef>
                        <a:spcAft>
                          <a:spcPts val="0"/>
                        </a:spcAft>
                        <a:buClr>
                          <a:srgbClr val="000000"/>
                        </a:buClr>
                        <a:buSzPts val="1400"/>
                        <a:buFont typeface="Arial"/>
                        <a:buNone/>
                      </a:pPr>
                      <a:r>
                        <a:rPr lang="sv" b="1" dirty="0">
                          <a:latin typeface="Raleway"/>
                          <a:ea typeface="Raleway"/>
                          <a:cs typeface="Raleway"/>
                          <a:sym typeface="Raleway"/>
                        </a:rPr>
                        <a:t>36</a:t>
                      </a:r>
                      <a:endParaRPr sz="1400" u="none" strike="noStrike" cap="none" dirty="0"/>
                    </a:p>
                  </a:txBody>
                  <a:tcPr marL="0" marR="54000" marT="7200" marB="72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lgn="ctr">
                      <a:solidFill>
                        <a:srgbClr val="002E7D"/>
                      </a:solidFill>
                      <a:prstDash val="solid"/>
                      <a:round/>
                      <a:headEnd type="none" w="sm" len="sm"/>
                      <a:tailEnd type="none" w="sm" len="sm"/>
                    </a:lnT>
                    <a:lnB w="12700"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1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0"/>
          <p:cNvSpPr txBox="1">
            <a:spLocks noGrp="1"/>
          </p:cNvSpPr>
          <p:nvPr>
            <p:ph type="title"/>
          </p:nvPr>
        </p:nvSpPr>
        <p:spPr>
          <a:xfrm>
            <a:off x="536143" y="143452"/>
            <a:ext cx="5937000" cy="94290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rgbClr val="002E7D"/>
              </a:buClr>
              <a:buSzPts val="3600"/>
              <a:buFont typeface="Raleway"/>
              <a:buNone/>
            </a:pPr>
            <a:r>
              <a:rPr lang="sv"/>
              <a:t>BOENDE</a:t>
            </a:r>
            <a:endParaRPr/>
          </a:p>
        </p:txBody>
      </p:sp>
      <p:sp>
        <p:nvSpPr>
          <p:cNvPr id="420" name="Google Shape;420;p40"/>
          <p:cNvSpPr txBox="1">
            <a:spLocks noGrp="1"/>
          </p:cNvSpPr>
          <p:nvPr>
            <p:ph type="body" idx="1"/>
          </p:nvPr>
        </p:nvSpPr>
        <p:spPr>
          <a:xfrm>
            <a:off x="298120" y="1207786"/>
            <a:ext cx="4908600" cy="2442000"/>
          </a:xfrm>
          <a:prstGeom prst="rect">
            <a:avLst/>
          </a:prstGeom>
          <a:noFill/>
          <a:ln>
            <a:noFill/>
          </a:ln>
        </p:spPr>
        <p:txBody>
          <a:bodyPr spcFirstLastPara="1" wrap="square" lIns="91425" tIns="45700" rIns="91425" bIns="45700" anchor="t" anchorCtr="0">
            <a:noAutofit/>
          </a:bodyPr>
          <a:lstStyle/>
          <a:p>
            <a:pPr marL="457200" marR="0" lvl="0" indent="-330200" algn="l" rtl="0">
              <a:lnSpc>
                <a:spcPct val="150000"/>
              </a:lnSpc>
              <a:spcBef>
                <a:spcPts val="480"/>
              </a:spcBef>
              <a:spcAft>
                <a:spcPts val="0"/>
              </a:spcAft>
              <a:buSzPts val="1600"/>
              <a:buChar char="-"/>
            </a:pPr>
            <a:r>
              <a:rPr lang="sv"/>
              <a:t>Otnäs ligger på gränsen till Esbo</a:t>
            </a:r>
            <a:endParaRPr/>
          </a:p>
          <a:p>
            <a:pPr marL="457200" marR="0" lvl="0" indent="-330200" algn="l" rtl="0">
              <a:lnSpc>
                <a:spcPct val="150000"/>
              </a:lnSpc>
              <a:spcBef>
                <a:spcPts val="0"/>
              </a:spcBef>
              <a:spcAft>
                <a:spcPts val="0"/>
              </a:spcAft>
              <a:buSzPts val="1600"/>
              <a:buChar char="-"/>
            </a:pPr>
            <a:r>
              <a:rPr lang="sv"/>
              <a:t>Bra förbindelser, metro &amp; spårvagn</a:t>
            </a:r>
            <a:endParaRPr/>
          </a:p>
          <a:p>
            <a:pPr marL="457200" marR="0" lvl="0" indent="-330200" algn="l" rtl="0">
              <a:lnSpc>
                <a:spcPct val="150000"/>
              </a:lnSpc>
              <a:spcBef>
                <a:spcPts val="0"/>
              </a:spcBef>
              <a:spcAft>
                <a:spcPts val="0"/>
              </a:spcAft>
              <a:buSzPts val="1600"/>
              <a:buChar char="-"/>
            </a:pPr>
            <a:r>
              <a:rPr lang="sv"/>
              <a:t>Lägenheter på campus, i Esbo eller Helsingfors</a:t>
            </a:r>
            <a:endParaRPr/>
          </a:p>
          <a:p>
            <a:pPr marL="457200" marR="0" lvl="0" indent="-330200" algn="l" rtl="0">
              <a:lnSpc>
                <a:spcPct val="150000"/>
              </a:lnSpc>
              <a:spcBef>
                <a:spcPts val="0"/>
              </a:spcBef>
              <a:spcAft>
                <a:spcPts val="0"/>
              </a:spcAft>
              <a:buSzPts val="1600"/>
              <a:buChar char="-"/>
            </a:pPr>
            <a:r>
              <a:rPr lang="sv"/>
              <a:t>Privat</a:t>
            </a:r>
            <a:endParaRPr/>
          </a:p>
          <a:p>
            <a:pPr marL="342900" marR="0" lvl="0" indent="0" algn="l" rtl="0">
              <a:lnSpc>
                <a:spcPct val="100000"/>
              </a:lnSpc>
              <a:spcBef>
                <a:spcPts val="480"/>
              </a:spcBef>
              <a:spcAft>
                <a:spcPts val="0"/>
              </a:spcAft>
              <a:buSzPts val="1920"/>
              <a:buNone/>
            </a:pPr>
            <a:endParaRPr/>
          </a:p>
        </p:txBody>
      </p:sp>
      <p:grpSp>
        <p:nvGrpSpPr>
          <p:cNvPr id="421" name="Google Shape;421;p40"/>
          <p:cNvGrpSpPr/>
          <p:nvPr/>
        </p:nvGrpSpPr>
        <p:grpSpPr>
          <a:xfrm>
            <a:off x="5426899" y="410648"/>
            <a:ext cx="3418983" cy="4394795"/>
            <a:chOff x="5288098" y="205986"/>
            <a:chExt cx="3418983" cy="4394795"/>
          </a:xfrm>
        </p:grpSpPr>
        <p:grpSp>
          <p:nvGrpSpPr>
            <p:cNvPr id="422" name="Google Shape;422;p40"/>
            <p:cNvGrpSpPr/>
            <p:nvPr/>
          </p:nvGrpSpPr>
          <p:grpSpPr>
            <a:xfrm>
              <a:off x="7601248" y="205986"/>
              <a:ext cx="1085956" cy="1886259"/>
              <a:chOff x="6394302" y="205979"/>
              <a:chExt cx="2292498" cy="3991237"/>
            </a:xfrm>
          </p:grpSpPr>
          <p:pic>
            <p:nvPicPr>
              <p:cNvPr id="423" name="Google Shape;423;p40" descr="Tiedosto:Suomi.karttapohja.svg"/>
              <p:cNvPicPr preferRelativeResize="0"/>
              <p:nvPr/>
            </p:nvPicPr>
            <p:blipFill rotWithShape="1">
              <a:blip r:embed="rId3">
                <a:alphaModFix/>
              </a:blip>
              <a:srcRect/>
              <a:stretch/>
            </p:blipFill>
            <p:spPr>
              <a:xfrm>
                <a:off x="6394302" y="205979"/>
                <a:ext cx="2292498" cy="3991237"/>
              </a:xfrm>
              <a:prstGeom prst="rect">
                <a:avLst/>
              </a:prstGeom>
              <a:noFill/>
              <a:ln>
                <a:noFill/>
              </a:ln>
            </p:spPr>
          </p:pic>
          <p:sp>
            <p:nvSpPr>
              <p:cNvPr id="424" name="Google Shape;424;p40"/>
              <p:cNvSpPr/>
              <p:nvPr/>
            </p:nvSpPr>
            <p:spPr>
              <a:xfrm>
                <a:off x="7200900" y="3954780"/>
                <a:ext cx="400200" cy="242400"/>
              </a:xfrm>
              <a:prstGeom prst="rect">
                <a:avLst/>
              </a:prstGeom>
              <a:noFill/>
              <a:ln w="19050" cap="flat" cmpd="sng">
                <a:solidFill>
                  <a:srgbClr val="00337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cxnSp>
          <p:nvCxnSpPr>
            <p:cNvPr id="425" name="Google Shape;425;p40"/>
            <p:cNvCxnSpPr/>
            <p:nvPr/>
          </p:nvCxnSpPr>
          <p:spPr>
            <a:xfrm flipH="1">
              <a:off x="5288098" y="1977537"/>
              <a:ext cx="2694900" cy="351600"/>
            </a:xfrm>
            <a:prstGeom prst="straightConnector1">
              <a:avLst/>
            </a:prstGeom>
            <a:noFill/>
            <a:ln w="19050" cap="flat" cmpd="sng">
              <a:solidFill>
                <a:srgbClr val="002D66"/>
              </a:solidFill>
              <a:prstDash val="solid"/>
              <a:round/>
              <a:headEnd type="none" w="sm" len="sm"/>
              <a:tailEnd type="none" w="sm" len="sm"/>
            </a:ln>
          </p:spPr>
        </p:cxnSp>
        <p:cxnSp>
          <p:nvCxnSpPr>
            <p:cNvPr id="426" name="Google Shape;426;p40"/>
            <p:cNvCxnSpPr/>
            <p:nvPr/>
          </p:nvCxnSpPr>
          <p:spPr>
            <a:xfrm>
              <a:off x="8172483" y="1977537"/>
              <a:ext cx="514200" cy="351600"/>
            </a:xfrm>
            <a:prstGeom prst="straightConnector1">
              <a:avLst/>
            </a:prstGeom>
            <a:noFill/>
            <a:ln w="19050" cap="flat" cmpd="sng">
              <a:solidFill>
                <a:srgbClr val="002D66"/>
              </a:solidFill>
              <a:prstDash val="solid"/>
              <a:round/>
              <a:headEnd type="none" w="sm" len="sm"/>
              <a:tailEnd type="none" w="sm" len="sm"/>
            </a:ln>
          </p:spPr>
        </p:cxnSp>
        <p:pic>
          <p:nvPicPr>
            <p:cNvPr id="427" name="Google Shape;427;p40"/>
            <p:cNvPicPr preferRelativeResize="0"/>
            <p:nvPr/>
          </p:nvPicPr>
          <p:blipFill rotWithShape="1">
            <a:blip r:embed="rId4">
              <a:alphaModFix/>
            </a:blip>
            <a:srcRect/>
            <a:stretch/>
          </p:blipFill>
          <p:spPr>
            <a:xfrm>
              <a:off x="5288196" y="2335234"/>
              <a:ext cx="3418885" cy="2265547"/>
            </a:xfrm>
            <a:prstGeom prst="rect">
              <a:avLst/>
            </a:prstGeom>
            <a:noFill/>
            <a:ln>
              <a:noFill/>
            </a:ln>
          </p:spPr>
        </p:pic>
        <p:sp>
          <p:nvSpPr>
            <p:cNvPr id="428" name="Google Shape;428;p40"/>
            <p:cNvSpPr/>
            <p:nvPr/>
          </p:nvSpPr>
          <p:spPr>
            <a:xfrm>
              <a:off x="5415292" y="2396333"/>
              <a:ext cx="617100" cy="582900"/>
            </a:xfrm>
            <a:prstGeom prst="rect">
              <a:avLst/>
            </a:prstGeom>
            <a:noFill/>
            <a:ln w="19050" cap="flat" cmpd="sng">
              <a:solidFill>
                <a:srgbClr val="002D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grpSp>
        <p:nvGrpSpPr>
          <p:cNvPr id="429" name="Google Shape;429;p40"/>
          <p:cNvGrpSpPr/>
          <p:nvPr/>
        </p:nvGrpSpPr>
        <p:grpSpPr>
          <a:xfrm>
            <a:off x="656493" y="2158491"/>
            <a:ext cx="4191867" cy="2396596"/>
            <a:chOff x="187822" y="-152008"/>
            <a:chExt cx="4191867" cy="2396596"/>
          </a:xfrm>
        </p:grpSpPr>
        <p:sp>
          <p:nvSpPr>
            <p:cNvPr id="430" name="Google Shape;430;p40"/>
            <p:cNvSpPr/>
            <p:nvPr/>
          </p:nvSpPr>
          <p:spPr>
            <a:xfrm>
              <a:off x="187822" y="1502848"/>
              <a:ext cx="1218600" cy="731100"/>
            </a:xfrm>
            <a:prstGeom prst="roundRect">
              <a:avLst>
                <a:gd name="adj" fmla="val 10000"/>
              </a:avLst>
            </a:prstGeom>
            <a:solidFill>
              <a:srgbClr val="001D6A"/>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p40"/>
            <p:cNvSpPr txBox="1"/>
            <p:nvPr/>
          </p:nvSpPr>
          <p:spPr>
            <a:xfrm>
              <a:off x="209239" y="1524265"/>
              <a:ext cx="1176000" cy="6885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sv" sz="2400" b="0" i="0" u="none" strike="noStrike" cap="none">
                  <a:solidFill>
                    <a:schemeClr val="lt1"/>
                  </a:solidFill>
                  <a:latin typeface="Raleway SemiBold"/>
                  <a:ea typeface="Raleway SemiBold"/>
                  <a:cs typeface="Raleway SemiBold"/>
                  <a:sym typeface="Raleway SemiBold"/>
                </a:rPr>
                <a:t>AYY</a:t>
              </a:r>
              <a:endParaRPr sz="2400" b="0" i="0" u="none" strike="noStrike" cap="none">
                <a:solidFill>
                  <a:schemeClr val="lt1"/>
                </a:solidFill>
                <a:latin typeface="Raleway SemiBold"/>
                <a:ea typeface="Raleway SemiBold"/>
                <a:cs typeface="Raleway SemiBold"/>
                <a:sym typeface="Raleway SemiBold"/>
              </a:endParaRPr>
            </a:p>
          </p:txBody>
        </p:sp>
        <p:sp>
          <p:nvSpPr>
            <p:cNvPr id="432" name="Google Shape;432;p40"/>
            <p:cNvSpPr/>
            <p:nvPr/>
          </p:nvSpPr>
          <p:spPr>
            <a:xfrm rot="-25607">
              <a:off x="4069693" y="-151160"/>
              <a:ext cx="161104" cy="302110"/>
            </a:xfrm>
            <a:prstGeom prst="rightArrow">
              <a:avLst>
                <a:gd name="adj1" fmla="val 60000"/>
                <a:gd name="adj2" fmla="val 50000"/>
              </a:avLst>
            </a:prstGeom>
            <a:solidFill>
              <a:schemeClr val="lt1">
                <a:alpha val="0"/>
              </a:schemeClr>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 name="Google Shape;433;p40"/>
            <p:cNvSpPr txBox="1"/>
            <p:nvPr/>
          </p:nvSpPr>
          <p:spPr>
            <a:xfrm rot="-27428">
              <a:off x="4069618" y="-90560"/>
              <a:ext cx="112804" cy="181206"/>
            </a:xfrm>
            <a:prstGeom prst="rect">
              <a:avLst/>
            </a:prstGeom>
            <a:noFill/>
            <a:ln>
              <a:noFill/>
            </a:ln>
            <a:effectLst>
              <a:outerShdw blurRad="57150" dist="19050" dir="5400000" algn="bl" rotWithShape="0">
                <a:srgbClr val="000000">
                  <a:alpha val="49020"/>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434" name="Google Shape;434;p40"/>
            <p:cNvSpPr/>
            <p:nvPr/>
          </p:nvSpPr>
          <p:spPr>
            <a:xfrm>
              <a:off x="1710296" y="1492209"/>
              <a:ext cx="1218600" cy="731100"/>
            </a:xfrm>
            <a:prstGeom prst="roundRect">
              <a:avLst>
                <a:gd name="adj" fmla="val 10000"/>
              </a:avLst>
            </a:prstGeom>
            <a:solidFill>
              <a:srgbClr val="1D73B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p40"/>
            <p:cNvSpPr txBox="1"/>
            <p:nvPr/>
          </p:nvSpPr>
          <p:spPr>
            <a:xfrm>
              <a:off x="1731663" y="1513589"/>
              <a:ext cx="1176000" cy="688500"/>
            </a:xfrm>
            <a:prstGeom prst="rect">
              <a:avLst/>
            </a:prstGeom>
            <a:solidFill>
              <a:srgbClr val="1D73BC"/>
            </a:solidFill>
            <a:ln w="9525" cap="flat" cmpd="sng">
              <a:solidFill>
                <a:srgbClr val="1D73B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sv" sz="2400" b="0" i="0" u="none" strike="noStrike" cap="none">
                  <a:solidFill>
                    <a:schemeClr val="lt1"/>
                  </a:solidFill>
                  <a:latin typeface="Raleway SemiBold"/>
                  <a:ea typeface="Raleway SemiBold"/>
                  <a:cs typeface="Raleway SemiBold"/>
                  <a:sym typeface="Raleway SemiBold"/>
                </a:rPr>
                <a:t>HOAS</a:t>
              </a:r>
              <a:endParaRPr sz="2400" b="0" i="0" u="none" strike="noStrike" cap="none">
                <a:solidFill>
                  <a:schemeClr val="lt1"/>
                </a:solidFill>
                <a:latin typeface="Raleway SemiBold"/>
                <a:ea typeface="Raleway SemiBold"/>
                <a:cs typeface="Raleway SemiBold"/>
                <a:sym typeface="Raleway SemiBold"/>
              </a:endParaRPr>
            </a:p>
          </p:txBody>
        </p:sp>
        <p:sp>
          <p:nvSpPr>
            <p:cNvPr id="436" name="Google Shape;436;p40"/>
            <p:cNvSpPr/>
            <p:nvPr/>
          </p:nvSpPr>
          <p:spPr>
            <a:xfrm rot="50305">
              <a:off x="3643342" y="-151125"/>
              <a:ext cx="123013" cy="302134"/>
            </a:xfrm>
            <a:prstGeom prst="rightArrow">
              <a:avLst>
                <a:gd name="adj1" fmla="val 60000"/>
                <a:gd name="adj2" fmla="val 50000"/>
              </a:avLst>
            </a:prstGeom>
            <a:solidFill>
              <a:schemeClr val="lt1">
                <a:alpha val="0"/>
              </a:schemeClr>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p40"/>
            <p:cNvSpPr txBox="1"/>
            <p:nvPr/>
          </p:nvSpPr>
          <p:spPr>
            <a:xfrm rot="47910">
              <a:off x="3643460" y="-90975"/>
              <a:ext cx="86108" cy="181216"/>
            </a:xfrm>
            <a:prstGeom prst="rect">
              <a:avLst/>
            </a:prstGeom>
            <a:noFill/>
            <a:ln>
              <a:noFill/>
            </a:ln>
            <a:effectLst>
              <a:outerShdw blurRad="57150" dist="19050" dir="5400000" algn="bl" rotWithShape="0">
                <a:srgbClr val="000000">
                  <a:alpha val="49020"/>
                </a:srgbClr>
              </a:outerShdw>
            </a:effectLst>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Arial"/>
                <a:ea typeface="Arial"/>
                <a:cs typeface="Arial"/>
                <a:sym typeface="Arial"/>
              </a:endParaRPr>
            </a:p>
          </p:txBody>
        </p:sp>
        <p:sp>
          <p:nvSpPr>
            <p:cNvPr id="438" name="Google Shape;438;p40"/>
            <p:cNvSpPr/>
            <p:nvPr/>
          </p:nvSpPr>
          <p:spPr>
            <a:xfrm>
              <a:off x="3161089" y="1513488"/>
              <a:ext cx="1218600" cy="731100"/>
            </a:xfrm>
            <a:prstGeom prst="roundRect">
              <a:avLst>
                <a:gd name="adj" fmla="val 10000"/>
              </a:avLst>
            </a:prstGeom>
            <a:solidFill>
              <a:srgbClr val="888888"/>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p40"/>
            <p:cNvSpPr txBox="1"/>
            <p:nvPr/>
          </p:nvSpPr>
          <p:spPr>
            <a:xfrm>
              <a:off x="3182431" y="1534843"/>
              <a:ext cx="1176000" cy="688500"/>
            </a:xfrm>
            <a:prstGeom prst="rect">
              <a:avLst/>
            </a:prstGeom>
            <a:solidFill>
              <a:srgbClr val="888888"/>
            </a:solid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sv" sz="1600" b="0" i="0" u="none" strike="noStrike" cap="none">
                  <a:solidFill>
                    <a:schemeClr val="lt1"/>
                  </a:solidFill>
                  <a:latin typeface="Raleway SemiBold"/>
                  <a:ea typeface="Raleway SemiBold"/>
                  <a:cs typeface="Raleway SemiBold"/>
                  <a:sym typeface="Raleway SemiBold"/>
                </a:rPr>
                <a:t>Osakunnat</a:t>
              </a:r>
              <a:endParaRPr sz="1600" b="0" i="0" u="none" strike="noStrike" cap="none">
                <a:solidFill>
                  <a:schemeClr val="lt1"/>
                </a:solidFill>
                <a:latin typeface="Raleway SemiBold"/>
                <a:ea typeface="Raleway SemiBold"/>
                <a:cs typeface="Raleway SemiBold"/>
                <a:sym typeface="Raleway SemiBold"/>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41"/>
          <p:cNvSpPr txBox="1">
            <a:spLocks noGrp="1"/>
          </p:cNvSpPr>
          <p:nvPr>
            <p:ph type="title"/>
          </p:nvPr>
        </p:nvSpPr>
        <p:spPr>
          <a:xfrm>
            <a:off x="457200" y="361258"/>
            <a:ext cx="8229600" cy="8574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sv" dirty="0"/>
              <a:t>ABIDAGEN</a:t>
            </a:r>
            <a:endParaRPr dirty="0"/>
          </a:p>
        </p:txBody>
      </p:sp>
      <p:sp>
        <p:nvSpPr>
          <p:cNvPr id="445" name="Google Shape;445;p41"/>
          <p:cNvSpPr txBox="1">
            <a:spLocks noGrp="1"/>
          </p:cNvSpPr>
          <p:nvPr>
            <p:ph type="body" idx="1"/>
          </p:nvPr>
        </p:nvSpPr>
        <p:spPr>
          <a:xfrm>
            <a:off x="457200" y="1294700"/>
            <a:ext cx="5076000" cy="2982600"/>
          </a:xfrm>
          <a:prstGeom prst="rect">
            <a:avLst/>
          </a:prstGeom>
        </p:spPr>
        <p:txBody>
          <a:bodyPr spcFirstLastPara="1" wrap="square" lIns="91425" tIns="45700" rIns="91425" bIns="45700" anchor="t" anchorCtr="0">
            <a:noAutofit/>
          </a:bodyPr>
          <a:lstStyle/>
          <a:p>
            <a:pPr marL="457200" lvl="0" indent="-330200" algn="l" rtl="0">
              <a:spcBef>
                <a:spcPts val="400"/>
              </a:spcBef>
              <a:spcAft>
                <a:spcPts val="0"/>
              </a:spcAft>
              <a:buSzPts val="1600"/>
              <a:buChar char="●"/>
            </a:pPr>
            <a:r>
              <a:rPr lang="sv" dirty="0"/>
              <a:t>Gemensam dag för Prodeko och informationsnätverket Athene hösten 2025</a:t>
            </a:r>
            <a:endParaRPr dirty="0"/>
          </a:p>
          <a:p>
            <a:pPr marL="457200" lvl="0" indent="-330200" algn="l" rtl="0">
              <a:spcBef>
                <a:spcPts val="0"/>
              </a:spcBef>
              <a:spcAft>
                <a:spcPts val="0"/>
              </a:spcAft>
              <a:buSzPts val="1600"/>
              <a:buChar char="●"/>
            </a:pPr>
            <a:r>
              <a:rPr lang="sv" dirty="0"/>
              <a:t>Lär dig mer om studielivet med Prodeko och Athene!</a:t>
            </a:r>
            <a:endParaRPr dirty="0"/>
          </a:p>
          <a:p>
            <a:pPr marL="914400" lvl="1" indent="-342900" algn="l" rtl="0">
              <a:spcBef>
                <a:spcPts val="0"/>
              </a:spcBef>
              <a:spcAft>
                <a:spcPts val="0"/>
              </a:spcAft>
              <a:buSzPts val="1800"/>
              <a:buChar char="○"/>
            </a:pPr>
            <a:r>
              <a:rPr lang="sv" dirty="0"/>
              <a:t>I programmet ingår en mer detaljerad presentation av utbildningsprogrammen och umgänge med studerandena</a:t>
            </a:r>
            <a:endParaRPr dirty="0"/>
          </a:p>
          <a:p>
            <a:pPr marL="914400" lvl="1" indent="-342900" algn="l" rtl="0">
              <a:spcBef>
                <a:spcPts val="0"/>
              </a:spcBef>
              <a:spcAft>
                <a:spcPts val="0"/>
              </a:spcAft>
              <a:buSzPts val="1800"/>
              <a:buChar char="○"/>
            </a:pPr>
            <a:r>
              <a:rPr lang="sv" dirty="0"/>
              <a:t>Senare på kvällen akademisk bordsfest, d.v.s sitz</a:t>
            </a:r>
            <a:endParaRPr dirty="0"/>
          </a:p>
        </p:txBody>
      </p:sp>
      <p:pic>
        <p:nvPicPr>
          <p:cNvPr id="446" name="Google Shape;446;p41"/>
          <p:cNvPicPr preferRelativeResize="0"/>
          <p:nvPr/>
        </p:nvPicPr>
        <p:blipFill>
          <a:blip r:embed="rId3">
            <a:alphaModFix/>
          </a:blip>
          <a:stretch>
            <a:fillRect/>
          </a:stretch>
        </p:blipFill>
        <p:spPr>
          <a:xfrm>
            <a:off x="5715832" y="-3"/>
            <a:ext cx="3428174" cy="51435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42"/>
          <p:cNvSpPr txBox="1">
            <a:spLocks noGrp="1"/>
          </p:cNvSpPr>
          <p:nvPr>
            <p:ph type="title"/>
          </p:nvPr>
        </p:nvSpPr>
        <p:spPr>
          <a:xfrm>
            <a:off x="722313" y="2297077"/>
            <a:ext cx="7772400" cy="10215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4000"/>
              <a:buFont typeface="Raleway"/>
              <a:buNone/>
            </a:pPr>
            <a:r>
              <a:rPr lang="sv"/>
              <a:t>Frågor?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3"/>
          <p:cNvSpPr txBox="1">
            <a:spLocks noGrp="1"/>
          </p:cNvSpPr>
          <p:nvPr>
            <p:ph type="title"/>
          </p:nvPr>
        </p:nvSpPr>
        <p:spPr>
          <a:xfrm>
            <a:off x="1756950" y="771950"/>
            <a:ext cx="5630100" cy="9312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4000"/>
              <a:buFont typeface="Raleway"/>
              <a:buNone/>
            </a:pPr>
            <a:r>
              <a:rPr lang="sv" sz="4500"/>
              <a:t>VIDARE INFO!</a:t>
            </a:r>
            <a:endParaRPr sz="4500"/>
          </a:p>
        </p:txBody>
      </p:sp>
      <p:sp>
        <p:nvSpPr>
          <p:cNvPr id="458" name="Google Shape;458;p43"/>
          <p:cNvSpPr txBox="1"/>
          <p:nvPr/>
        </p:nvSpPr>
        <p:spPr>
          <a:xfrm>
            <a:off x="3422250" y="3176725"/>
            <a:ext cx="2299500" cy="11820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chemeClr val="dk1"/>
              </a:buClr>
              <a:buSzPts val="1920"/>
              <a:buFont typeface="Arial"/>
              <a:buNone/>
            </a:pPr>
            <a:r>
              <a:rPr lang="sv" sz="2400" b="1">
                <a:solidFill>
                  <a:schemeClr val="lt1"/>
                </a:solidFill>
                <a:latin typeface="Raleway Light"/>
                <a:ea typeface="Raleway Light"/>
                <a:cs typeface="Raleway Light"/>
                <a:sym typeface="Raleway Light"/>
              </a:rPr>
              <a:t>prodeko.org</a:t>
            </a:r>
            <a:endParaRPr sz="2400" b="1">
              <a:solidFill>
                <a:schemeClr val="lt1"/>
              </a:solidFill>
              <a:latin typeface="Raleway Light"/>
              <a:ea typeface="Raleway Light"/>
              <a:cs typeface="Raleway Light"/>
              <a:sym typeface="Raleway Light"/>
            </a:endParaRPr>
          </a:p>
          <a:p>
            <a:pPr marL="0" marR="0" lvl="0" indent="0" algn="ctr" rtl="0">
              <a:lnSpc>
                <a:spcPct val="90000"/>
              </a:lnSpc>
              <a:spcBef>
                <a:spcPts val="0"/>
              </a:spcBef>
              <a:spcAft>
                <a:spcPts val="0"/>
              </a:spcAft>
              <a:buClr>
                <a:schemeClr val="dk1"/>
              </a:buClr>
              <a:buSzPts val="1920"/>
              <a:buFont typeface="Arial"/>
              <a:buNone/>
            </a:pPr>
            <a:r>
              <a:rPr lang="sv" sz="2400" b="1">
                <a:solidFill>
                  <a:schemeClr val="lt1"/>
                </a:solidFill>
                <a:latin typeface="Raleway Light"/>
                <a:ea typeface="Raleway Light"/>
                <a:cs typeface="Raleway Light"/>
                <a:sym typeface="Raleway Light"/>
              </a:rPr>
              <a:t>aalto.fi</a:t>
            </a:r>
            <a:endParaRPr sz="2400" b="1">
              <a:solidFill>
                <a:schemeClr val="lt1"/>
              </a:solidFill>
              <a:latin typeface="Raleway Light"/>
              <a:ea typeface="Raleway Light"/>
              <a:cs typeface="Raleway Light"/>
              <a:sym typeface="Raleway Light"/>
            </a:endParaRPr>
          </a:p>
        </p:txBody>
      </p:sp>
      <p:pic>
        <p:nvPicPr>
          <p:cNvPr id="459" name="Google Shape;459;p43"/>
          <p:cNvPicPr preferRelativeResize="0"/>
          <p:nvPr/>
        </p:nvPicPr>
        <p:blipFill>
          <a:blip r:embed="rId3">
            <a:alphaModFix/>
          </a:blip>
          <a:stretch>
            <a:fillRect/>
          </a:stretch>
        </p:blipFill>
        <p:spPr>
          <a:xfrm>
            <a:off x="840275" y="2498600"/>
            <a:ext cx="2041000" cy="2344351"/>
          </a:xfrm>
          <a:prstGeom prst="rect">
            <a:avLst/>
          </a:prstGeom>
          <a:noFill/>
          <a:ln>
            <a:noFill/>
          </a:ln>
        </p:spPr>
      </p:pic>
      <p:pic>
        <p:nvPicPr>
          <p:cNvPr id="460" name="Google Shape;460;p43"/>
          <p:cNvPicPr preferRelativeResize="0"/>
          <p:nvPr/>
        </p:nvPicPr>
        <p:blipFill>
          <a:blip r:embed="rId4">
            <a:alphaModFix/>
          </a:blip>
          <a:stretch>
            <a:fillRect/>
          </a:stretch>
        </p:blipFill>
        <p:spPr>
          <a:xfrm>
            <a:off x="6309619" y="2498597"/>
            <a:ext cx="2299531" cy="2299500"/>
          </a:xfrm>
          <a:prstGeom prst="rect">
            <a:avLst/>
          </a:prstGeom>
          <a:noFill/>
          <a:ln>
            <a:noFill/>
          </a:ln>
        </p:spPr>
      </p:pic>
      <p:sp>
        <p:nvSpPr>
          <p:cNvPr id="461" name="Google Shape;461;p43"/>
          <p:cNvSpPr txBox="1"/>
          <p:nvPr/>
        </p:nvSpPr>
        <p:spPr>
          <a:xfrm>
            <a:off x="914725" y="1922375"/>
            <a:ext cx="1892100" cy="517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sv" sz="2400" b="1">
                <a:solidFill>
                  <a:schemeClr val="lt1"/>
                </a:solidFill>
                <a:latin typeface="Raleway Light"/>
                <a:ea typeface="Raleway Light"/>
                <a:cs typeface="Raleway Light"/>
                <a:sym typeface="Raleway Light"/>
              </a:rPr>
              <a:t>Instagram</a:t>
            </a:r>
            <a:endParaRPr sz="2400" b="1">
              <a:solidFill>
                <a:schemeClr val="lt1"/>
              </a:solidFill>
              <a:latin typeface="Raleway Light"/>
              <a:ea typeface="Raleway Light"/>
              <a:cs typeface="Raleway Light"/>
              <a:sym typeface="Raleway Light"/>
            </a:endParaRPr>
          </a:p>
        </p:txBody>
      </p:sp>
      <p:sp>
        <p:nvSpPr>
          <p:cNvPr id="462" name="Google Shape;462;p43"/>
          <p:cNvSpPr txBox="1"/>
          <p:nvPr/>
        </p:nvSpPr>
        <p:spPr>
          <a:xfrm>
            <a:off x="6792193" y="1703150"/>
            <a:ext cx="1334400" cy="517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sv" sz="2400" b="1">
                <a:solidFill>
                  <a:schemeClr val="lt1"/>
                </a:solidFill>
                <a:latin typeface="Raleway Light"/>
                <a:ea typeface="Raleway Light"/>
                <a:cs typeface="Raleway Light"/>
                <a:sym typeface="Raleway Light"/>
              </a:rPr>
              <a:t>Abi- sidor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g1efa7d28d7c_0_0"/>
          <p:cNvSpPr txBox="1">
            <a:spLocks noGrp="1"/>
          </p:cNvSpPr>
          <p:nvPr>
            <p:ph type="title"/>
          </p:nvPr>
        </p:nvSpPr>
        <p:spPr>
          <a:xfrm>
            <a:off x="265800" y="2120000"/>
            <a:ext cx="8525400" cy="1021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Täytä kysely esiintymisen jälkeen!</a:t>
            </a:r>
            <a:endParaRPr/>
          </a:p>
        </p:txBody>
      </p:sp>
      <p:sp>
        <p:nvSpPr>
          <p:cNvPr id="481" name="Google Shape;481;g1efa7d28d7c_0_0"/>
          <p:cNvSpPr txBox="1">
            <a:spLocks noGrp="1"/>
          </p:cNvSpPr>
          <p:nvPr>
            <p:ph type="body" idx="1"/>
          </p:nvPr>
        </p:nvSpPr>
        <p:spPr>
          <a:xfrm>
            <a:off x="787538" y="2652155"/>
            <a:ext cx="7772400" cy="1125000"/>
          </a:xfrm>
          <a:prstGeom prst="rect">
            <a:avLst/>
          </a:prstGeom>
          <a:ln>
            <a:noFill/>
          </a:ln>
        </p:spPr>
        <p:txBody>
          <a:bodyPr spcFirstLastPara="1" wrap="square" lIns="91425" tIns="45700" rIns="91425" bIns="45700" anchor="b" anchorCtr="0">
            <a:noAutofit/>
          </a:bodyPr>
          <a:lstStyle/>
          <a:p>
            <a:pPr marL="0" lvl="0" indent="0" algn="l" rtl="0">
              <a:spcBef>
                <a:spcPts val="400"/>
              </a:spcBef>
              <a:spcAft>
                <a:spcPts val="0"/>
              </a:spcAft>
              <a:buNone/>
            </a:pPr>
            <a:r>
              <a:rPr lang="fi-FI" u="sng">
                <a:solidFill>
                  <a:schemeClr val="lt1"/>
                </a:solidFill>
                <a:hlinkClick r:id="rId3">
                  <a:extLst>
                    <a:ext uri="{A12FA001-AC4F-418D-AE19-62706E023703}">
                      <ahyp:hlinkClr xmlns:ahyp="http://schemas.microsoft.com/office/drawing/2018/hyperlinkcolor" val="tx"/>
                    </a:ext>
                  </a:extLst>
                </a:hlinkClick>
              </a:rPr>
              <a:t>https://docs.google.com/forms/d/e/1FAIpQLScwEYfAm8V4WDWoL0TKF49P7EMIXIX7_VM6Baxjg4_w7QTfKg/viewform</a:t>
            </a:r>
            <a:endParaRPr>
              <a:solidFill>
                <a:schemeClr val="lt1"/>
              </a:solidFill>
            </a:endParaRPr>
          </a:p>
        </p:txBody>
      </p:sp>
      <p:pic>
        <p:nvPicPr>
          <p:cNvPr id="482" name="Google Shape;482;g1efa7d28d7c_0_0"/>
          <p:cNvPicPr preferRelativeResize="0"/>
          <p:nvPr/>
        </p:nvPicPr>
        <p:blipFill>
          <a:blip r:embed="rId4">
            <a:alphaModFix/>
          </a:blip>
          <a:stretch>
            <a:fillRect/>
          </a:stretch>
        </p:blipFill>
        <p:spPr>
          <a:xfrm>
            <a:off x="3414800" y="216025"/>
            <a:ext cx="1815200" cy="18152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1509</Words>
  <Application>Microsoft Office PowerPoint</Application>
  <PresentationFormat>Näytössä katseltava esitys (16:9)</PresentationFormat>
  <Paragraphs>385</Paragraphs>
  <Slides>26</Slides>
  <Notes>26</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26</vt:i4>
      </vt:variant>
    </vt:vector>
  </HeadingPairs>
  <TitlesOfParts>
    <vt:vector size="32" baseType="lpstr">
      <vt:lpstr>Raleway</vt:lpstr>
      <vt:lpstr>Arial</vt:lpstr>
      <vt:lpstr>Raleway SemiBold</vt:lpstr>
      <vt:lpstr>Calibri</vt:lpstr>
      <vt:lpstr>Raleway Light</vt:lpstr>
      <vt:lpstr>Simple Light</vt:lpstr>
      <vt:lpstr>PowerPoint-esitys</vt:lpstr>
      <vt:lpstr>TUTA</vt:lpstr>
      <vt:lpstr>Vad är Produktionsekonomi?</vt:lpstr>
      <vt:lpstr>PowerPoint-esitys</vt:lpstr>
      <vt:lpstr>EXAMEN</vt:lpstr>
      <vt:lpstr>KANDIDATPROGRAM</vt:lpstr>
      <vt:lpstr>PowerPoint-esitys</vt:lpstr>
      <vt:lpstr>PowerPoint-esitys</vt:lpstr>
      <vt:lpstr>FÖR VEM?</vt:lpstr>
      <vt:lpstr>UNIVERSITET</vt:lpstr>
      <vt:lpstr>VARFÖR AALTOS PRODEKO?</vt:lpstr>
      <vt:lpstr>I FRAMTIDEN</vt:lpstr>
      <vt:lpstr>PowerPoint-esitys</vt:lpstr>
      <vt:lpstr>STUDIELIV</vt:lpstr>
      <vt:lpstr>FRIA ORGANISATIONER</vt:lpstr>
      <vt:lpstr>PowerPoint-esitys</vt:lpstr>
      <vt:lpstr>SE VÄRLDEN!</vt:lpstr>
      <vt:lpstr>SÖK TILL PRODEKO</vt:lpstr>
      <vt:lpstr>BETYGSANTAGNING</vt:lpstr>
      <vt:lpstr>INTRÄDESPROV</vt:lpstr>
      <vt:lpstr>PowerPoint-esitys</vt:lpstr>
      <vt:lpstr>BOENDE</vt:lpstr>
      <vt:lpstr>ABIDAGEN</vt:lpstr>
      <vt:lpstr>Frågor?</vt:lpstr>
      <vt:lpstr>VIDARE INFO!</vt:lpstr>
      <vt:lpstr>Täytä kysely esiintymisen jälkeen!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Käyttäjä</dc:creator>
  <cp:lastModifiedBy>Seppänen Arttu</cp:lastModifiedBy>
  <cp:revision>2</cp:revision>
  <dcterms:modified xsi:type="dcterms:W3CDTF">2024-10-27T11:45:42Z</dcterms:modified>
</cp:coreProperties>
</file>