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1" r:id="rId21"/>
    <p:sldId id="276" r:id="rId22"/>
    <p:sldId id="277" r:id="rId23"/>
    <p:sldId id="278" r:id="rId24"/>
    <p:sldId id="279" r:id="rId25"/>
    <p:sldId id="280" r:id="rId26"/>
  </p:sldIdLst>
  <p:sldSz cx="9144000" cy="5143500" type="screen16x9"/>
  <p:notesSz cx="6858000" cy="9144000"/>
  <p:embeddedFontLst>
    <p:embeddedFont>
      <p:font typeface="Raleway" pitchFamily="2" charset="0"/>
      <p:regular r:id="rId28"/>
      <p:bold r:id="rId29"/>
      <p:italic r:id="rId30"/>
      <p:boldItalic r:id="rId31"/>
    </p:embeddedFont>
    <p:embeddedFont>
      <p:font typeface="Raleway Light" pitchFamily="2" charset="0"/>
      <p:regular r:id="rId32"/>
      <p:bold r:id="rId33"/>
      <p:italic r:id="rId34"/>
      <p:boldItalic r:id="rId35"/>
    </p:embeddedFont>
    <p:embeddedFont>
      <p:font typeface="Raleway SemiBold"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h+JXwWjf1UN8IvHezuZAqFx45b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C70A411-FDD0-41DD-9E0B-52056A74E27C}">
  <a:tblStyle styleId="{AC70A411-FDD0-41DD-9E0B-52056A74E27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customschemas.google.com/relationships/presentationmetadata" Target="meta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ppänen Arttu" userId="bba86c74-9164-4be4-8c4f-3cd3a216c457" providerId="ADAL" clId="{F9216597-A4C4-4C25-A586-5D0D94366420}"/>
    <pc:docChg chg="custSel modSld">
      <pc:chgData name="Seppänen Arttu" userId="bba86c74-9164-4be4-8c4f-3cd3a216c457" providerId="ADAL" clId="{F9216597-A4C4-4C25-A586-5D0D94366420}" dt="2024-10-27T11:36:19.719" v="3" actId="478"/>
      <pc:docMkLst>
        <pc:docMk/>
      </pc:docMkLst>
      <pc:sldChg chg="delSp mod">
        <pc:chgData name="Seppänen Arttu" userId="bba86c74-9164-4be4-8c4f-3cd3a216c457" providerId="ADAL" clId="{F9216597-A4C4-4C25-A586-5D0D94366420}" dt="2024-10-27T11:36:19.719" v="3" actId="478"/>
        <pc:sldMkLst>
          <pc:docMk/>
          <pc:sldMk cId="0" sldId="265"/>
        </pc:sldMkLst>
        <pc:spChg chg="del">
          <ac:chgData name="Seppänen Arttu" userId="bba86c74-9164-4be4-8c4f-3cd3a216c457" providerId="ADAL" clId="{F9216597-A4C4-4C25-A586-5D0D94366420}" dt="2024-10-27T11:36:19.719" v="3" actId="478"/>
          <ac:spMkLst>
            <pc:docMk/>
            <pc:sldMk cId="0" sldId="265"/>
            <ac:spMk id="279" creationId="{00000000-0000-0000-0000-000000000000}"/>
          </ac:spMkLst>
        </pc:spChg>
      </pc:sldChg>
      <pc:sldChg chg="delSp modSp mod">
        <pc:chgData name="Seppänen Arttu" userId="bba86c74-9164-4be4-8c4f-3cd3a216c457" providerId="ADAL" clId="{F9216597-A4C4-4C25-A586-5D0D94366420}" dt="2024-10-27T11:36:02.326" v="2" actId="20577"/>
        <pc:sldMkLst>
          <pc:docMk/>
          <pc:sldMk cId="0" sldId="277"/>
        </pc:sldMkLst>
        <pc:spChg chg="mod">
          <ac:chgData name="Seppänen Arttu" userId="bba86c74-9164-4be4-8c4f-3cd3a216c457" providerId="ADAL" clId="{F9216597-A4C4-4C25-A586-5D0D94366420}" dt="2024-10-27T11:36:02.326" v="2" actId="20577"/>
          <ac:spMkLst>
            <pc:docMk/>
            <pc:sldMk cId="0" sldId="277"/>
            <ac:spMk id="458" creationId="{00000000-0000-0000-0000-000000000000}"/>
          </ac:spMkLst>
        </pc:spChg>
        <pc:picChg chg="del">
          <ac:chgData name="Seppänen Arttu" userId="bba86c74-9164-4be4-8c4f-3cd3a216c457" providerId="ADAL" clId="{F9216597-A4C4-4C25-A586-5D0D94366420}" dt="2024-10-27T11:35:59.797" v="0" actId="478"/>
          <ac:picMkLst>
            <pc:docMk/>
            <pc:sldMk cId="0" sldId="277"/>
            <ac:picMk id="3" creationId="{D1A06F35-12FF-8D3A-2612-A028957C0128}"/>
          </ac:picMkLst>
        </pc:picChg>
      </pc:sldChg>
    </pc:docChg>
  </pc:docChgLst>
  <pc:docChgLst>
    <pc:chgData name="Seppänen Arttu" userId="bba86c74-9164-4be4-8c4f-3cd3a216c457" providerId="ADAL" clId="{7D483630-D513-48D7-936C-51C245C77CDB}"/>
    <pc:docChg chg="addSld delSld modSld">
      <pc:chgData name="Seppänen Arttu" userId="bba86c74-9164-4be4-8c4f-3cd3a216c457" providerId="ADAL" clId="{7D483630-D513-48D7-936C-51C245C77CDB}" dt="2024-10-22T06:32:19.610" v="1" actId="47"/>
      <pc:docMkLst>
        <pc:docMk/>
      </pc:docMkLst>
      <pc:sldChg chg="del">
        <pc:chgData name="Seppänen Arttu" userId="bba86c74-9164-4be4-8c4f-3cd3a216c457" providerId="ADAL" clId="{7D483630-D513-48D7-936C-51C245C77CDB}" dt="2024-10-22T06:32:19.610" v="1" actId="47"/>
        <pc:sldMkLst>
          <pc:docMk/>
          <pc:sldMk cId="0" sldId="275"/>
        </pc:sldMkLst>
      </pc:sldChg>
      <pc:sldChg chg="add">
        <pc:chgData name="Seppänen Arttu" userId="bba86c74-9164-4be4-8c4f-3cd3a216c457" providerId="ADAL" clId="{7D483630-D513-48D7-936C-51C245C77CDB}" dt="2024-10-22T06:32:17.148" v="0"/>
        <pc:sldMkLst>
          <pc:docMk/>
          <pc:sldMk cId="0"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ef662f0ac3_1_1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ef662f0ac3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Antakaa omia esimerkkejä!</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Jack of All Trades = Tuotantotalous on laaja-alaista osaamista kaikessa.</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Tuotantotalous tarjoaa mahdollisuuden toimia millä tahansa alalla. Antaa loistavat mahdollisuudet seurata juuri omia kiinnostuksen kohteita. </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Kaikki mitä vain haluaa tehdä, on saavutettavissa.</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Voi antaa esimerkkejä aina startupeista, juhlien järkkäämiseen ja ihmiskonsultointiin. Kaikkea pääsee tekemään jo opiskeluaikana.</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Voi vertailla myös vähän, että miten eroaa muista talouden lajeista (kansantalous yms.) tai miten kokoaa ne eri lajit yhteen.</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Tutalaisilla kokonaiskuva!</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Aaltoon otetaan sisään n. </a:t>
            </a:r>
            <a:r>
              <a:rPr lang="fi-FI" sz="1200">
                <a:solidFill>
                  <a:schemeClr val="dk1"/>
                </a:solidFill>
                <a:latin typeface="Calibri"/>
                <a:ea typeface="Calibri"/>
                <a:cs typeface="Calibri"/>
                <a:sym typeface="Calibri"/>
              </a:rPr>
              <a:t>60</a:t>
            </a:r>
            <a:r>
              <a:rPr lang="fi-FI" sz="1200" b="0" i="0" u="none" strike="noStrike" cap="none">
                <a:solidFill>
                  <a:schemeClr val="dk1"/>
                </a:solidFill>
                <a:latin typeface="Calibri"/>
                <a:ea typeface="Calibri"/>
                <a:cs typeface="Calibri"/>
                <a:sym typeface="Calibri"/>
              </a:rPr>
              <a:t> opiskelijaa vuodessa, porukka tiivis ja kaikki tuntee toisensa. Aloittavia vähän verrattuna muihin aloihin. Ei keskinäistä kilpailua!</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Vanhempien opiskelijoiden kanssa tulee oltua paljon tekemisissä.</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Tuta on tosi jees ala, jos ei tiedä mitä haluaa tehdä isona.</a:t>
            </a:r>
            <a:endParaRPr sz="1200">
              <a:solidFill>
                <a:schemeClr val="dk1"/>
              </a:solidFill>
              <a:latin typeface="Calibri"/>
              <a:ea typeface="Calibri"/>
              <a:cs typeface="Calibri"/>
              <a:sym typeface="Calibri"/>
            </a:endParaRPr>
          </a:p>
        </p:txBody>
      </p:sp>
      <p:sp>
        <p:nvSpPr>
          <p:cNvPr id="125" name="Google Shape;12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ef662f0ac3_2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ef662f0ac3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FI"/>
              <a:t>Tähän voi antaa esimerkin jostakin ongelmasta, mitä tutalainen voisi työssään ratkoa:</a:t>
            </a:r>
            <a:endParaRPr/>
          </a:p>
          <a:p>
            <a:pPr marL="0" lvl="0" indent="0" algn="l" rtl="0">
              <a:spcBef>
                <a:spcPts val="0"/>
              </a:spcBef>
              <a:spcAft>
                <a:spcPts val="0"/>
              </a:spcAft>
              <a:buNone/>
            </a:pPr>
            <a:r>
              <a:rPr lang="fi-FI"/>
              <a:t> =&gt;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Selitä yliopistosta ja miten tämä kaavio näkyy käytännössä.</a:t>
            </a:r>
            <a:r>
              <a:rPr lang="fi-FI"/>
              <a:t> Liikaa ei kannata takertua vielä tähän, myöhemmin käsitellään tarkemmin.</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Synergiaa!</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a:solidFill>
                  <a:schemeClr val="dk1"/>
                </a:solidFill>
                <a:latin typeface="Calibri"/>
                <a:ea typeface="Calibri"/>
                <a:cs typeface="Calibri"/>
                <a:sym typeface="Calibri"/>
              </a:rPr>
              <a:t>Voi mainita tärkeimmäksi alimman rivin, eniten samantyyppistä opiskelua.</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58" name="Google Shape;15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Ohjelmat ei pelkästään tutaa</a:t>
            </a:r>
            <a:r>
              <a:rPr lang="fi-FI"/>
              <a:t>, seuraavalla dialla tarkemmin.</a:t>
            </a:r>
            <a:endParaRPr/>
          </a:p>
        </p:txBody>
      </p:sp>
      <p:sp>
        <p:nvSpPr>
          <p:cNvPr id="203" name="Google Shape;20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Clr>
                <a:schemeClr val="dk1"/>
              </a:buClr>
              <a:buSzPts val="1100"/>
              <a:buFont typeface="Arial"/>
              <a:buNone/>
            </a:pPr>
            <a:r>
              <a:rPr lang="fi-FI">
                <a:solidFill>
                  <a:schemeClr val="dk1"/>
                </a:solidFill>
              </a:rPr>
              <a:t>Luentoja, laskareita, ryhmätöitä, omatoimista opiskelua.</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fi-FI">
                <a:solidFill>
                  <a:schemeClr val="dk1"/>
                </a:solidFill>
              </a:rPr>
              <a:t>Esimerkkinä ensimmäisen vuoden kevään viikkoaikataulu.</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fi-FI">
                <a:solidFill>
                  <a:schemeClr val="dk1"/>
                </a:solidFill>
              </a:rPr>
              <a:t>Kestävä arvonluonti =&gt; tutakurssi, esim. minkä projektin teit?</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fi-FI">
                <a:solidFill>
                  <a:schemeClr val="dk1"/>
                </a:solidFill>
              </a:rPr>
              <a:t>Aineen rakenne =&gt; fysiikka, labrat ja tehtäviä</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fi-FI">
                <a:solidFill>
                  <a:schemeClr val="dk1"/>
                </a:solidFill>
              </a:rPr>
              <a:t>Tietokannat =&gt; ohjelmointi, avaamista tietokannoista</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fi-FI">
                <a:solidFill>
                  <a:schemeClr val="dk1"/>
                </a:solidFill>
              </a:rPr>
              <a:t>Operaatioiden johtaminen =&gt; tuta, kerro muoviautoprojektista</a:t>
            </a:r>
            <a:endParaRPr>
              <a:solidFill>
                <a:schemeClr val="dk1"/>
              </a:solidFill>
            </a:endParaRPr>
          </a:p>
          <a:p>
            <a:pPr marL="342900" lvl="0" indent="-241300" algn="l" rtl="0">
              <a:lnSpc>
                <a:spcPct val="100000"/>
              </a:lnSpc>
              <a:spcBef>
                <a:spcPts val="400"/>
              </a:spcBef>
              <a:spcAft>
                <a:spcPts val="0"/>
              </a:spcAft>
              <a:buClr>
                <a:schemeClr val="dk1"/>
              </a:buClr>
              <a:buSzPts val="1600"/>
              <a:buFont typeface="Arial"/>
              <a:buNone/>
            </a:pPr>
            <a:endParaRPr>
              <a:solidFill>
                <a:schemeClr val="dk1"/>
              </a:solidFill>
            </a:endParaRPr>
          </a:p>
          <a:p>
            <a:pPr marL="0" lvl="0" indent="0" algn="l" rtl="0">
              <a:lnSpc>
                <a:spcPct val="100000"/>
              </a:lnSpc>
              <a:spcBef>
                <a:spcPts val="400"/>
              </a:spcBef>
              <a:spcAft>
                <a:spcPts val="0"/>
              </a:spcAft>
              <a:buSzPts val="1100"/>
              <a:buNone/>
            </a:pPr>
            <a:r>
              <a:rPr lang="fi-FI">
                <a:solidFill>
                  <a:schemeClr val="dk1"/>
                </a:solidFill>
              </a:rPr>
              <a:t>MAININTA että itse päättää opintojensa tahdin</a:t>
            </a:r>
            <a:endParaRPr sz="1200">
              <a:solidFill>
                <a:schemeClr val="dk1"/>
              </a:solidFill>
              <a:latin typeface="Calibri"/>
              <a:ea typeface="Calibri"/>
              <a:cs typeface="Calibri"/>
              <a:sym typeface="Calibri"/>
            </a:endParaRPr>
          </a:p>
        </p:txBody>
      </p:sp>
      <p:sp>
        <p:nvSpPr>
          <p:cNvPr id="220" name="Google Shape;22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ef662f0ac3_1_1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ef662f0ac3_1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f662f0ac3_1_14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f662f0ac3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1400"/>
              <a:buFont typeface="Calibri"/>
              <a:buChar char="-"/>
            </a:pPr>
            <a:r>
              <a:rPr lang="fi-FI"/>
              <a:t>Kiinnostus tekniikkaan ja/tai talouteen ja/tai yhteiskuntaan</a:t>
            </a:r>
            <a:endParaRPr/>
          </a:p>
          <a:p>
            <a:pPr marL="171450" lvl="0" indent="-171450" algn="l" rtl="0">
              <a:lnSpc>
                <a:spcPct val="100000"/>
              </a:lnSpc>
              <a:spcBef>
                <a:spcPts val="0"/>
              </a:spcBef>
              <a:spcAft>
                <a:spcPts val="0"/>
              </a:spcAft>
              <a:buSzPts val="1400"/>
              <a:buFont typeface="Calibri"/>
              <a:buChar char="-"/>
            </a:pPr>
            <a:r>
              <a:rPr lang="fi-FI"/>
              <a:t>Itsensä haastaminen ja kunnianhimo, varma työllistyminen</a:t>
            </a:r>
            <a:endParaRPr/>
          </a:p>
          <a:p>
            <a:pPr marL="171450" lvl="0" indent="-171450" algn="l" rtl="0">
              <a:lnSpc>
                <a:spcPct val="100000"/>
              </a:lnSpc>
              <a:spcBef>
                <a:spcPts val="0"/>
              </a:spcBef>
              <a:spcAft>
                <a:spcPts val="0"/>
              </a:spcAft>
              <a:buSzPts val="1400"/>
              <a:buFont typeface="Calibri"/>
              <a:buChar char="-"/>
            </a:pPr>
            <a:r>
              <a:rPr lang="fi-FI"/>
              <a:t>Jos ei tiedä, mitä haluaa tehdä =&gt; erilaisiin toimialoihin ja yrityksiin tutustuminen avaa ovia ja uusia ajatuksia</a:t>
            </a:r>
            <a:endParaRPr/>
          </a:p>
          <a:p>
            <a:pPr marL="171450" lvl="0" indent="-171450" algn="l" rtl="0">
              <a:lnSpc>
                <a:spcPct val="100000"/>
              </a:lnSpc>
              <a:spcBef>
                <a:spcPts val="0"/>
              </a:spcBef>
              <a:spcAft>
                <a:spcPts val="0"/>
              </a:spcAft>
              <a:buSzPts val="1400"/>
              <a:buFont typeface="Calibri"/>
              <a:buChar char="-"/>
            </a:pPr>
            <a:r>
              <a:rPr lang="fi-FI"/>
              <a:t>Yhteisössä todella erilaisia ihmisiä, tavoitteita ja urapolkuja</a:t>
            </a:r>
            <a:endParaRPr/>
          </a:p>
        </p:txBody>
      </p:sp>
      <p:sp>
        <p:nvSpPr>
          <p:cNvPr id="249" name="Google Shape;249;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i-FI"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i-FI"/>
              <a:t>Kaikki yliopistot missä on mahdollista opiskella Tuotantotaloutta:</a:t>
            </a:r>
            <a:endParaRPr/>
          </a:p>
          <a:p>
            <a:pPr marL="0" lvl="0" indent="0" algn="l" rtl="0">
              <a:lnSpc>
                <a:spcPct val="100000"/>
              </a:lnSpc>
              <a:spcBef>
                <a:spcPts val="0"/>
              </a:spcBef>
              <a:spcAft>
                <a:spcPts val="0"/>
              </a:spcAft>
              <a:buSzPts val="1100"/>
              <a:buNone/>
            </a:pPr>
            <a:r>
              <a:rPr lang="fi-FI"/>
              <a:t>Oulu</a:t>
            </a:r>
            <a:endParaRPr/>
          </a:p>
          <a:p>
            <a:pPr marL="0" lvl="0" indent="0" algn="l" rtl="0">
              <a:lnSpc>
                <a:spcPct val="100000"/>
              </a:lnSpc>
              <a:spcBef>
                <a:spcPts val="0"/>
              </a:spcBef>
              <a:spcAft>
                <a:spcPts val="0"/>
              </a:spcAft>
              <a:buSzPts val="1100"/>
              <a:buNone/>
            </a:pPr>
            <a:r>
              <a:rPr lang="fi-FI"/>
              <a:t>Aalto, Espoo</a:t>
            </a:r>
            <a:endParaRPr/>
          </a:p>
          <a:p>
            <a:pPr marL="0" lvl="0" indent="0" algn="l" rtl="0">
              <a:lnSpc>
                <a:spcPct val="100000"/>
              </a:lnSpc>
              <a:spcBef>
                <a:spcPts val="0"/>
              </a:spcBef>
              <a:spcAft>
                <a:spcPts val="0"/>
              </a:spcAft>
              <a:buSzPts val="1100"/>
              <a:buNone/>
            </a:pPr>
            <a:r>
              <a:rPr lang="fi-FI"/>
              <a:t>Vaasa</a:t>
            </a:r>
            <a:endParaRPr/>
          </a:p>
          <a:p>
            <a:pPr marL="0" lvl="0" indent="0" algn="l" rtl="0">
              <a:lnSpc>
                <a:spcPct val="100000"/>
              </a:lnSpc>
              <a:spcBef>
                <a:spcPts val="0"/>
              </a:spcBef>
              <a:spcAft>
                <a:spcPts val="0"/>
              </a:spcAft>
              <a:buSzPts val="1100"/>
              <a:buNone/>
            </a:pPr>
            <a:r>
              <a:rPr lang="fi-FI"/>
              <a:t>Tampere</a:t>
            </a:r>
            <a:endParaRPr/>
          </a:p>
          <a:p>
            <a:pPr marL="0" lvl="0" indent="0" algn="l" rtl="0">
              <a:lnSpc>
                <a:spcPct val="100000"/>
              </a:lnSpc>
              <a:spcBef>
                <a:spcPts val="0"/>
              </a:spcBef>
              <a:spcAft>
                <a:spcPts val="0"/>
              </a:spcAft>
              <a:buSzPts val="1100"/>
              <a:buNone/>
            </a:pPr>
            <a:r>
              <a:rPr lang="fi-FI"/>
              <a:t>LUT, Lappeenranta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fi-FI"/>
              <a:t>Lisänä Aallossa on informaatioverkostot, joka on samantyyppinen ala kuin tuta sekä Tampereella tietojohtaminen.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fi-FI"/>
              <a:t>Muita teknillisiä aloja on mahdollista opiskella myös Turussa ja Jyväskylässä.</a:t>
            </a:r>
            <a:endParaRPr/>
          </a:p>
        </p:txBody>
      </p:sp>
      <p:sp>
        <p:nvSpPr>
          <p:cNvPr id="270" name="Google Shape;27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fi-FI">
                <a:solidFill>
                  <a:schemeClr val="dk1"/>
                </a:solidFill>
              </a:rPr>
              <a:t>Aallon tuta erikoistuu ehkä enemmän yritystoimintaan kuin muut tutat -&gt; tuotantolaitoksiin.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fi-FI">
                <a:solidFill>
                  <a:schemeClr val="dk1"/>
                </a:solidFill>
              </a:rPr>
              <a:t>Koska:</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fi-FI">
                <a:solidFill>
                  <a:schemeClr val="dk1"/>
                </a:solidFill>
              </a:rPr>
              <a:t>prodeko tehnyt töitä yhteyksien eteen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fi-FI">
                <a:solidFill>
                  <a:schemeClr val="dk1"/>
                </a:solidFill>
              </a:rPr>
              <a:t>paljon alumneja, jotka ovat kiinnostuneita ⇔ prodeko on kiinnostunut yrityksien yhteistöistä</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fi-FI">
                <a:solidFill>
                  <a:schemeClr val="dk1"/>
                </a:solidFill>
              </a:rPr>
              <a:t>pääkonttorit lähellä, sijainti mahdollistaa esim. excut</a:t>
            </a:r>
            <a:endParaRPr/>
          </a:p>
        </p:txBody>
      </p:sp>
      <p:sp>
        <p:nvSpPr>
          <p:cNvPr id="283" name="Google Shape;28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Yhdistettynä tekniikkaa ja taloutta sekä ihmisläheisyyttä.</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Tuta avaa mahdollisuuksia melkein kaikille toimialoille.</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Kertokaa mitä kaikkea pääsee tekemään ja kuinka opiskeluaikana pääsee jo kokeilemaan kaikkea.</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Tähän kohtaan on myös mahdollista kertoa kuuluisista alumneista jos esim. joku kysyy.</a:t>
            </a:r>
            <a:endParaRPr/>
          </a:p>
        </p:txBody>
      </p:sp>
      <p:sp>
        <p:nvSpPr>
          <p:cNvPr id="310" name="Google Shape;31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i-FI"/>
              <a:t>Prodekolaisten perustamia tai johtamia yrityksiä</a:t>
            </a:r>
            <a:endParaRPr/>
          </a:p>
        </p:txBody>
      </p:sp>
      <p:sp>
        <p:nvSpPr>
          <p:cNvPr id="323" name="Google Shape;32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i-FI"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Aalto tukee vaihto-opiskelua rahallisesti ja Aallon yhteistyöyliopistojen kautta helppo päästä vaihtoon.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ESTIEM: Erilaisia tapahtumia aina yritysvierailuista, alppimatkoihin ja Oktoberfesteihin.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Tutan vuosittainen matka (”ulkomaan puolipitkä”) johonkin kiinnostavaan kohteeseen. On oltu mm. Tel Avivissa, Israelissa, Barcelonassa, Espanjassa ja Lontoossa.</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Alayhdistyksiä on yhteensä 134 (6.10.2022) esim.</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Jalkapalloa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Laskettelua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Koripalloa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Kahvikerho</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Kiipeily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Kuoro</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Näyttely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43" name="Google Shape;34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Näillä slaideilla kertokaa kaikkea mitä mieleen tulee opiskelijaelämästä ja tapahtumista.</a:t>
            </a:r>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Esim. sitsit, urheilu, PORA yms.</a:t>
            </a:r>
            <a:endParaRPr/>
          </a:p>
        </p:txBody>
      </p:sp>
      <p:sp>
        <p:nvSpPr>
          <p:cNvPr id="363" name="Google Shape;36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Aalto tukee vaihto-opiskelua rahallisesti ja Aallon yhteistyöyliopistojen kautta helppo päästä vaihtoon.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ESTIEM: Erilaisia tapahtumia aina yritysvierailuista, alppimatkoihin ja Oktoberfesteihin.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Tutan vuosittainen matka (”ulkomaan puolipitkä”) johonkin kiinnostavaan kohteeseen. </a:t>
            </a:r>
            <a:r>
              <a:rPr lang="fi-FI"/>
              <a:t>2018 Lontoo, 2017(?)</a:t>
            </a:r>
            <a:r>
              <a:rPr lang="fi-FI" sz="1200" b="0" i="0" u="none" strike="noStrike" cap="none">
                <a:solidFill>
                  <a:schemeClr val="dk1"/>
                </a:solidFill>
                <a:latin typeface="Calibri"/>
                <a:ea typeface="Calibri"/>
                <a:cs typeface="Calibri"/>
                <a:sym typeface="Calibri"/>
              </a:rPr>
              <a:t> oltiin Tel Avivissa, Israelissa ja edellisenä vuonna Barcelonassa, Espanjassa.</a:t>
            </a:r>
            <a:endParaRPr/>
          </a:p>
        </p:txBody>
      </p:sp>
      <p:sp>
        <p:nvSpPr>
          <p:cNvPr id="374" name="Google Shape;37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Hakija voi todistusvalinnassa tulla valituksi mihin tahansa toivomaansa DIA-hakukohteeseen, mikäli täyttää </a:t>
            </a:r>
            <a:r>
              <a:rPr lang="fi-FI"/>
              <a:t>jonkin sen kynnysehdoista.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Hakija voi tulla todistusvalinnassa valituksi esimerkiksi kuudennen hakutoiveen kohteeseen</a:t>
            </a:r>
            <a:r>
              <a:rPr lang="fi-FI"/>
              <a:t>, mikäli ylemmistä hakutoiveista ei saa paikkaa.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fi-FI"/>
              <a:t>Hakija</a:t>
            </a:r>
            <a:r>
              <a:rPr lang="fi-FI" sz="1200" b="0" i="0" u="none" strike="noStrike" cap="none">
                <a:solidFill>
                  <a:schemeClr val="dk1"/>
                </a:solidFill>
                <a:latin typeface="Calibri"/>
                <a:ea typeface="Calibri"/>
                <a:cs typeface="Calibri"/>
                <a:sym typeface="Calibri"/>
              </a:rPr>
              <a:t> saa todistusvalinnan tulokset ennen valintakoetta. Mikäli hänelle tarjotaan todistusvalinnassa opiskelupaikkaa, hän voi päättää, ottaako </a:t>
            </a:r>
            <a:r>
              <a:rPr lang="fi-FI"/>
              <a:t>vastaan tarjotun</a:t>
            </a:r>
            <a:r>
              <a:rPr lang="fi-FI" sz="1200" b="0" i="0" u="none" strike="noStrike" cap="none">
                <a:solidFill>
                  <a:schemeClr val="dk1"/>
                </a:solidFill>
                <a:latin typeface="Calibri"/>
                <a:ea typeface="Calibri"/>
                <a:cs typeface="Calibri"/>
                <a:sym typeface="Calibri"/>
              </a:rPr>
              <a:t> opiskelupaikan vai haluaako yrittää valintakokeen kautta tavoitella ylemmän hakutoiveen paikkaa.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Valintakokeeseen osallistuminen ei vie hakijalta mahdollisuutta todistusvalinnassa tarjottuun opiskelupaikkaan, ellei hän tule valituksi ylempään hakutoiveeseen valintakokeen kautta. Mikäli hakija ei tule valintakokeella hyväksytyksi ylempään hakutoiveeseen, hän voi ottaa vastaan todistusvalinnassa tarjotun opiskelupaikan.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fi-FI" sz="1200" b="1" i="0" u="none" strike="noStrike" cap="none">
                <a:solidFill>
                  <a:schemeClr val="dk1"/>
                </a:solidFill>
                <a:latin typeface="Calibri"/>
                <a:ea typeface="Calibri"/>
                <a:cs typeface="Calibri"/>
                <a:sym typeface="Calibri"/>
              </a:rPr>
              <a:t>Kaksi eri valintaväylää: todistusvalinta ja koepistevalinta.</a:t>
            </a:r>
            <a:endParaRPr/>
          </a:p>
          <a:p>
            <a:pPr marL="457200" marR="0" lvl="0" indent="-228600" algn="l" rtl="0">
              <a:lnSpc>
                <a:spcPct val="100000"/>
              </a:lnSpc>
              <a:spcBef>
                <a:spcPts val="0"/>
              </a:spcBef>
              <a:spcAft>
                <a:spcPts val="0"/>
              </a:spcAft>
              <a:buSzPts val="1400"/>
              <a:buNone/>
            </a:pPr>
            <a:r>
              <a:rPr lang="fi-FI" b="1"/>
              <a:t>HUOM VANHOILLE MOUHOILLE: </a:t>
            </a:r>
            <a:r>
              <a:rPr lang="fi-FI" b="1" u="sng"/>
              <a:t>YHTEISPISTEVALINTAA EI OLE</a:t>
            </a: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Valintakoe säilyy 2019 uudistusten mukaisesti.</a:t>
            </a: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Valintakokeella valitaan hakukohdekohtaisesti 20% hakijoista.</a:t>
            </a: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390" name="Google Shape;39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fi-FI"/>
              <a:t>VASTAUS KYSYMYKSEEN “voinko minä päästä” ON AINA </a:t>
            </a:r>
            <a:r>
              <a:rPr lang="fi-FI" u="sng"/>
              <a:t>KYLLÄ!</a:t>
            </a:r>
            <a:endParaRPr/>
          </a:p>
          <a:p>
            <a:pPr marL="457200" marR="0" lvl="0" indent="-228600" algn="l" rtl="0">
              <a:lnSpc>
                <a:spcPct val="100000"/>
              </a:lnSpc>
              <a:spcBef>
                <a:spcPts val="0"/>
              </a:spcBef>
              <a:spcAft>
                <a:spcPts val="0"/>
              </a:spcAft>
              <a:buSzPts val="1400"/>
              <a:buNone/>
            </a:pPr>
            <a:endParaRPr u="sng"/>
          </a:p>
          <a:p>
            <a:pPr marL="457200" marR="0" lvl="0" indent="-228600" algn="l" rtl="0">
              <a:lnSpc>
                <a:spcPct val="100000"/>
              </a:lnSpc>
              <a:spcBef>
                <a:spcPts val="0"/>
              </a:spcBef>
              <a:spcAft>
                <a:spcPts val="0"/>
              </a:spcAft>
              <a:buSzPts val="1400"/>
              <a:buNone/>
            </a:pPr>
            <a:r>
              <a:rPr lang="fi-FI" u="sng"/>
              <a:t>Älä ikinä sano kenellekkään että et voi päästä!</a:t>
            </a:r>
            <a:endParaRPr/>
          </a:p>
          <a:p>
            <a:pPr marL="457200" marR="0" lvl="0" indent="-228600" algn="l" rtl="0">
              <a:lnSpc>
                <a:spcPct val="100000"/>
              </a:lnSpc>
              <a:spcBef>
                <a:spcPts val="0"/>
              </a:spcBef>
              <a:spcAft>
                <a:spcPts val="0"/>
              </a:spcAft>
              <a:buSzPts val="1400"/>
              <a:buNone/>
            </a:pPr>
            <a:endParaRPr u="sng"/>
          </a:p>
          <a:p>
            <a:pPr marL="457200" marR="0" lvl="0" indent="-228600" algn="l" rtl="0">
              <a:lnSpc>
                <a:spcPct val="100000"/>
              </a:lnSpc>
              <a:spcBef>
                <a:spcPts val="0"/>
              </a:spcBef>
              <a:spcAft>
                <a:spcPts val="0"/>
              </a:spcAft>
              <a:buSzPts val="1400"/>
              <a:buNone/>
            </a:pPr>
            <a:r>
              <a:rPr lang="fi-FI" u="none"/>
              <a:t>Kovalla duunilla voi päästä kuka vaan!</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fi-FI"/>
              <a:t>Kynnysehto matematiikan L AALLON TUTALLA, muualla erit</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fi-FI"/>
              <a:t>Tasapistesääntö (jos joku kysyy): pitkä kieli/toinen kotimainen kieli ja arvonta kun tasan</a:t>
            </a:r>
            <a:endParaRPr/>
          </a:p>
          <a:p>
            <a:pPr marL="0" lvl="0" indent="0" algn="l" rtl="0">
              <a:lnSpc>
                <a:spcPct val="100000"/>
              </a:lnSpc>
              <a:spcBef>
                <a:spcPts val="0"/>
              </a:spcBef>
              <a:spcAft>
                <a:spcPts val="0"/>
              </a:spcAft>
              <a:buClr>
                <a:schemeClr val="dk1"/>
              </a:buClr>
              <a:buSzPts val="1100"/>
              <a:buFont typeface="Arial"/>
              <a:buNone/>
            </a:pPr>
            <a:endParaRPr/>
          </a:p>
        </p:txBody>
      </p:sp>
      <p:sp>
        <p:nvSpPr>
          <p:cNvPr id="409" name="Google Shape;40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Clr>
                <a:schemeClr val="dk1"/>
              </a:buClr>
              <a:buSzPts val="1400"/>
              <a:buFont typeface="Arial"/>
              <a:buNone/>
            </a:pPr>
            <a:r>
              <a:rPr lang="fi-FI" b="1">
                <a:solidFill>
                  <a:schemeClr val="dk1"/>
                </a:solidFill>
              </a:rPr>
              <a:t>Kokeesta:</a:t>
            </a:r>
            <a:endParaRPr>
              <a:solidFill>
                <a:schemeClr val="dk1"/>
              </a:solidFill>
            </a:endParaRPr>
          </a:p>
          <a:p>
            <a:pPr marL="285750" lvl="0" indent="-285750" algn="l" rtl="0">
              <a:lnSpc>
                <a:spcPct val="100000"/>
              </a:lnSpc>
              <a:spcBef>
                <a:spcPts val="0"/>
              </a:spcBef>
              <a:spcAft>
                <a:spcPts val="0"/>
              </a:spcAft>
              <a:buClr>
                <a:schemeClr val="dk1"/>
              </a:buClr>
              <a:buSzPts val="1400"/>
              <a:buChar char="•"/>
            </a:pPr>
            <a:r>
              <a:rPr lang="fi-FI">
                <a:solidFill>
                  <a:schemeClr val="dk1"/>
                </a:solidFill>
              </a:rPr>
              <a:t>Kaikille pakollinen matematiikan osio (3 tehtävää)</a:t>
            </a:r>
            <a:endParaRPr>
              <a:solidFill>
                <a:schemeClr val="dk1"/>
              </a:solidFill>
            </a:endParaRPr>
          </a:p>
          <a:p>
            <a:pPr marL="285750" lvl="0" indent="-285750" algn="l" rtl="0">
              <a:lnSpc>
                <a:spcPct val="100000"/>
              </a:lnSpc>
              <a:spcBef>
                <a:spcPts val="0"/>
              </a:spcBef>
              <a:spcAft>
                <a:spcPts val="0"/>
              </a:spcAft>
              <a:buClr>
                <a:schemeClr val="dk1"/>
              </a:buClr>
              <a:buSzPts val="1400"/>
              <a:buChar char="•"/>
            </a:pPr>
            <a:r>
              <a:rPr lang="fi-FI">
                <a:solidFill>
                  <a:schemeClr val="dk1"/>
                </a:solidFill>
              </a:rPr>
              <a:t>Valinnaisista tehtävistä koostuva osio, josta hakija voi valita enintään 3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fi-FI">
                <a:solidFill>
                  <a:schemeClr val="dk1"/>
                </a:solidFill>
              </a:rPr>
              <a:t>fysiikka (2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fi-FI">
                <a:solidFill>
                  <a:schemeClr val="dk1"/>
                </a:solidFill>
              </a:rPr>
              <a:t>kemia (2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fi-FI">
                <a:solidFill>
                  <a:schemeClr val="dk1"/>
                </a:solidFill>
              </a:rPr>
              <a:t>tekniikan alan luovaa ongelmanratkaisutaitoa mittaava osio (2 tehtävää)</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fi-FI">
                <a:solidFill>
                  <a:schemeClr val="dk1"/>
                </a:solidFill>
              </a:rPr>
              <a:t>Kokeen voi siis tehdä ilman osaamista fysiikasta/kemiasta!</a:t>
            </a:r>
            <a:endParaRPr>
              <a:solidFill>
                <a:schemeClr val="dk1"/>
              </a:solidFill>
            </a:endParaRPr>
          </a:p>
          <a:p>
            <a:pPr marL="0" lvl="0" indent="0" algn="l" rtl="0">
              <a:lnSpc>
                <a:spcPct val="100000"/>
              </a:lnSpc>
              <a:spcBef>
                <a:spcPts val="0"/>
              </a:spcBef>
              <a:spcAft>
                <a:spcPts val="0"/>
              </a:spcAft>
              <a:buSzPts val="1100"/>
              <a:buNone/>
            </a:pPr>
            <a:r>
              <a:rPr lang="fi-FI">
                <a:solidFill>
                  <a:schemeClr val="dk1"/>
                </a:solidFill>
              </a:rPr>
              <a:t>Maksimipisteet 36p. Koe kestää 4h.</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fi-FI">
                <a:solidFill>
                  <a:schemeClr val="dk1"/>
                </a:solidFill>
              </a:rPr>
              <a:t>Linkki pääsykokeeseen 2022</a:t>
            </a:r>
            <a:endParaRPr>
              <a:solidFill>
                <a:schemeClr val="dk1"/>
              </a:solidFill>
            </a:endParaRPr>
          </a:p>
        </p:txBody>
      </p:sp>
      <p:sp>
        <p:nvSpPr>
          <p:cNvPr id="417" name="Google Shape;417;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Muistakaa selventää taulukkoa kunnolla!</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b="0" i="0" u="none" strike="noStrike" cap="none">
                <a:solidFill>
                  <a:schemeClr val="dk1"/>
                </a:solidFill>
                <a:latin typeface="Calibri"/>
                <a:ea typeface="Calibri"/>
                <a:cs typeface="Calibri"/>
                <a:sym typeface="Calibri"/>
              </a:rPr>
              <a:t>Ei tarvitse olla supernero päästäkseen, kunhan vaan jaksaa lukea. Pisterajat </a:t>
            </a:r>
            <a:r>
              <a:rPr lang="fi-FI" sz="1200">
                <a:solidFill>
                  <a:schemeClr val="dk1"/>
                </a:solidFill>
                <a:latin typeface="Calibri"/>
                <a:ea typeface="Calibri"/>
                <a:cs typeface="Calibri"/>
                <a:sym typeface="Calibri"/>
              </a:rPr>
              <a:t>muuttuvat joka vuosi, omalla ajalla voi tutkia paremmin</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a:solidFill>
                  <a:schemeClr val="dk1"/>
                </a:solidFill>
                <a:latin typeface="Calibri"/>
                <a:ea typeface="Calibri"/>
                <a:cs typeface="Calibri"/>
                <a:sym typeface="Calibri"/>
              </a:rPr>
              <a:t>Informaatioverkostot puuttuu taulukosta. Todistusvalinnassa (51%) otetaan huomioon 5 ainetta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a:solidFill>
                  <a:schemeClr val="dk1"/>
                </a:solidFill>
                <a:latin typeface="Calibri"/>
                <a:ea typeface="Calibri"/>
                <a:cs typeface="Calibri"/>
                <a:sym typeface="Calibri"/>
              </a:rPr>
              <a:t>(Äidinkieli, pitkä matematiikka, pitkä kieli, kaksi reaalia (kieli/matemaattinen/aine)</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sz="1200">
                <a:solidFill>
                  <a:schemeClr val="dk1"/>
                </a:solidFill>
                <a:latin typeface="Calibri"/>
                <a:ea typeface="Calibri"/>
                <a:cs typeface="Calibri"/>
                <a:sym typeface="Calibri"/>
              </a:rPr>
              <a:t>ja pääsykokeessa vain matematiikka ja ongelmanratkaisu (max 30p).</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fi-FI"/>
              <a:t>Arkkitehtuurin aloilla on erilaiset valintakokeet (Arkkitehtuurin maksimipisteet 360/180).</a:t>
            </a:r>
            <a:endParaRPr/>
          </a:p>
          <a:p>
            <a:pPr marL="0" marR="0" lvl="0" indent="0" algn="l" rtl="0">
              <a:lnSpc>
                <a:spcPct val="100000"/>
              </a:lnSpc>
              <a:spcBef>
                <a:spcPts val="0"/>
              </a:spcBef>
              <a:spcAft>
                <a:spcPts val="0"/>
              </a:spcAft>
              <a:buSzPts val="1400"/>
              <a:buNone/>
            </a:pPr>
            <a:r>
              <a:rPr lang="fi-FI"/>
              <a:t>Enää ei ole yhteispisteillä hakua muille kuin arkkitehtuurin aloille.</a:t>
            </a:r>
            <a:endParaRPr/>
          </a:p>
          <a:p>
            <a:pPr marL="0" marR="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SzPts val="1400"/>
              <a:buNone/>
            </a:pPr>
            <a:r>
              <a:rPr lang="fi-FI"/>
              <a:t>Hakukohteet päivitetty 6.9.2022</a:t>
            </a:r>
            <a:endParaRPr/>
          </a:p>
        </p:txBody>
      </p:sp>
      <p:sp>
        <p:nvSpPr>
          <p:cNvPr id="408" name="Google Shape;408;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16200533758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TÄMÄ DIA VAIN PÄÄKAUPUNKISEUDUN ULKOPUOLISILLE! DIAN VOI PIILOTTAA!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Diaa voi käyttää muokattuna jos kokee tarpeeksi.</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Pääkaupunkiseudulle esitettäessä voi kertoa AYY:n ja HOAS:in tarjoavan opiskelijoille sopuhintaista asumista.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Muualle tarjoavat näiden lisäksi myös eri </a:t>
            </a:r>
            <a:r>
              <a:rPr lang="fi-FI">
                <a:solidFill>
                  <a:schemeClr val="dk1"/>
                </a:solidFill>
              </a:rPr>
              <a:t>osakunnat</a:t>
            </a:r>
            <a:r>
              <a:rPr lang="fi-FI" sz="1200">
                <a:solidFill>
                  <a:schemeClr val="dk1"/>
                </a:solidFill>
                <a:latin typeface="Calibri"/>
                <a:ea typeface="Calibri"/>
                <a:cs typeface="Calibri"/>
                <a:sym typeface="Calibri"/>
              </a:rPr>
              <a:t>.</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Jos hakee asuntoa heti saatuaan tiedon sisäänpääsystä, on asunto plakkarissa opintojen alkaessa.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fi-FI" sz="1200">
                <a:solidFill>
                  <a:schemeClr val="dk1"/>
                </a:solidFill>
                <a:latin typeface="Calibri"/>
                <a:ea typeface="Calibri"/>
                <a:cs typeface="Calibri"/>
                <a:sym typeface="Calibri"/>
              </a:rPr>
              <a:t>LISÄÄ ULKOPAIKKAKUNTALAISILLE</a:t>
            </a:r>
            <a:endParaRPr>
              <a:solidFill>
                <a:schemeClr val="dk1"/>
              </a:solidFill>
            </a:endParaRPr>
          </a:p>
          <a:p>
            <a:pPr marL="0" lvl="0" indent="0" algn="l" rtl="0">
              <a:lnSpc>
                <a:spcPct val="100000"/>
              </a:lnSpc>
              <a:spcBef>
                <a:spcPts val="0"/>
              </a:spcBef>
              <a:spcAft>
                <a:spcPts val="0"/>
              </a:spcAft>
              <a:buSzPts val="1100"/>
              <a:buNone/>
            </a:pPr>
            <a:r>
              <a:rPr lang="fi-FI" sz="1200">
                <a:solidFill>
                  <a:schemeClr val="dk1"/>
                </a:solidFill>
                <a:latin typeface="Calibri"/>
                <a:ea typeface="Calibri"/>
                <a:cs typeface="Calibri"/>
                <a:sym typeface="Calibri"/>
              </a:rPr>
              <a:t>Ulkopaikkakuntalaisena asunnon saa ennen opintojen alkua!</a:t>
            </a:r>
            <a:endParaRPr>
              <a:solidFill>
                <a:schemeClr val="dk1"/>
              </a:solidFill>
            </a:endParaRPr>
          </a:p>
        </p:txBody>
      </p:sp>
      <p:sp>
        <p:nvSpPr>
          <p:cNvPr id="430" name="Google Shape;430;g16200533758_0_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1efa6e147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efa6e1475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63" name="Google Shape;463;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8" name="Google Shape;46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efa7d28d7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efa7d28d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37" descr="Some-template.jpg"/>
          <p:cNvPicPr preferRelativeResize="0"/>
          <p:nvPr/>
        </p:nvPicPr>
        <p:blipFill rotWithShape="1">
          <a:blip r:embed="rId2">
            <a:alphaModFix/>
          </a:blip>
          <a:srcRect/>
          <a:stretch/>
        </p:blipFill>
        <p:spPr>
          <a:xfrm>
            <a:off x="0" y="-1"/>
            <a:ext cx="9143999" cy="3249984"/>
          </a:xfrm>
          <a:prstGeom prst="rect">
            <a:avLst/>
          </a:prstGeom>
          <a:noFill/>
          <a:ln>
            <a:noFill/>
          </a:ln>
        </p:spPr>
      </p:pic>
      <p:pic>
        <p:nvPicPr>
          <p:cNvPr id="12" name="Google Shape;12;p37" descr="Mask.png"/>
          <p:cNvPicPr preferRelativeResize="0"/>
          <p:nvPr/>
        </p:nvPicPr>
        <p:blipFill rotWithShape="1">
          <a:blip r:embed="rId3">
            <a:alphaModFix/>
          </a:blip>
          <a:srcRect/>
          <a:stretch/>
        </p:blipFill>
        <p:spPr>
          <a:xfrm>
            <a:off x="0" y="1128282"/>
            <a:ext cx="9144000" cy="2128838"/>
          </a:xfrm>
          <a:prstGeom prst="rect">
            <a:avLst/>
          </a:prstGeom>
          <a:noFill/>
          <a:ln>
            <a:noFill/>
          </a:ln>
        </p:spPr>
      </p:pic>
      <p:sp>
        <p:nvSpPr>
          <p:cNvPr id="13" name="Google Shape;13;p37"/>
          <p:cNvSpPr txBox="1">
            <a:spLocks noGrp="1"/>
          </p:cNvSpPr>
          <p:nvPr>
            <p:ph type="subTitle" idx="1"/>
          </p:nvPr>
        </p:nvSpPr>
        <p:spPr>
          <a:xfrm>
            <a:off x="1371600" y="4092800"/>
            <a:ext cx="6400800" cy="6264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360"/>
              </a:spcBef>
              <a:spcAft>
                <a:spcPts val="0"/>
              </a:spcAft>
              <a:buClr>
                <a:srgbClr val="888888"/>
              </a:buClr>
              <a:buSzPts val="1440"/>
              <a:buFont typeface="Arial"/>
              <a:buNone/>
              <a:defRPr sz="1800" b="0" i="0" u="none" strike="noStrike" cap="none">
                <a:solidFill>
                  <a:srgbClr val="888888"/>
                </a:solidFill>
                <a:latin typeface="Raleway Light"/>
                <a:ea typeface="Raleway Light"/>
                <a:cs typeface="Raleway Light"/>
                <a:sym typeface="Raleway Light"/>
              </a:defRPr>
            </a:lvl1pPr>
            <a:lvl2pPr marR="0" lvl="1"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Raleway Light"/>
                <a:ea typeface="Raleway Light"/>
                <a:cs typeface="Raleway Light"/>
                <a:sym typeface="Raleway Light"/>
              </a:defRPr>
            </a:lvl2pPr>
            <a:lvl3pPr marR="0" lvl="2" algn="ctr"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Raleway Light"/>
                <a:ea typeface="Raleway Light"/>
                <a:cs typeface="Raleway Light"/>
                <a:sym typeface="Raleway Light"/>
              </a:defRPr>
            </a:lvl3pPr>
            <a:lvl4pPr marR="0" lvl="3" algn="ctr"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Raleway Light"/>
                <a:ea typeface="Raleway Light"/>
                <a:cs typeface="Raleway Light"/>
                <a:sym typeface="Raleway Light"/>
              </a:defRPr>
            </a:lvl4pPr>
            <a:lvl5pPr marR="0" lvl="4" algn="ctr"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Raleway Light"/>
                <a:ea typeface="Raleway Light"/>
                <a:cs typeface="Raleway Light"/>
                <a:sym typeface="Raleway Light"/>
              </a:defRPr>
            </a:lvl5pPr>
            <a:lvl6pPr marR="0" lvl="5"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3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b="0" i="0" u="none" strike="noStrike" cap="none">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16" name="Google Shape;16;p37" descr="Logo teksteillä BLUE.png"/>
          <p:cNvPicPr preferRelativeResize="0"/>
          <p:nvPr/>
        </p:nvPicPr>
        <p:blipFill rotWithShape="1">
          <a:blip r:embed="rId4">
            <a:alphaModFix/>
          </a:blip>
          <a:srcRect/>
          <a:stretch/>
        </p:blipFill>
        <p:spPr>
          <a:xfrm>
            <a:off x="3490828" y="2631113"/>
            <a:ext cx="1944145" cy="517060"/>
          </a:xfrm>
          <a:prstGeom prst="rect">
            <a:avLst/>
          </a:prstGeom>
          <a:noFill/>
          <a:ln>
            <a:noFill/>
          </a:ln>
        </p:spPr>
      </p:pic>
      <p:sp>
        <p:nvSpPr>
          <p:cNvPr id="17" name="Google Shape;17;p37"/>
          <p:cNvSpPr txBox="1"/>
          <p:nvPr/>
        </p:nvSpPr>
        <p:spPr>
          <a:xfrm>
            <a:off x="4727875" y="4912052"/>
            <a:ext cx="184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 name="Google Shape;18;p37"/>
          <p:cNvPicPr preferRelativeResize="0"/>
          <p:nvPr/>
        </p:nvPicPr>
        <p:blipFill rotWithShape="1">
          <a:blip r:embed="rId5">
            <a:alphaModFix/>
          </a:blip>
          <a:srcRect/>
          <a:stretch/>
        </p:blipFill>
        <p:spPr>
          <a:xfrm rot="-2879076" flipH="1">
            <a:off x="-386313" y="-30094"/>
            <a:ext cx="1118296" cy="487562"/>
          </a:xfrm>
          <a:prstGeom prst="rect">
            <a:avLst/>
          </a:prstGeom>
          <a:noFill/>
          <a:ln>
            <a:noFill/>
          </a:ln>
        </p:spPr>
      </p:pic>
      <p:sp>
        <p:nvSpPr>
          <p:cNvPr id="19" name="Google Shape;19;p37"/>
          <p:cNvSpPr txBox="1">
            <a:spLocks noGrp="1"/>
          </p:cNvSpPr>
          <p:nvPr>
            <p:ph type="title"/>
          </p:nvPr>
        </p:nvSpPr>
        <p:spPr>
          <a:xfrm>
            <a:off x="457200" y="3246335"/>
            <a:ext cx="8229600" cy="857400"/>
          </a:xfrm>
          <a:prstGeom prst="rect">
            <a:avLst/>
          </a:prstGeom>
          <a:noFill/>
          <a:ln>
            <a:noFill/>
          </a:ln>
        </p:spPr>
        <p:txBody>
          <a:bodyPr spcFirstLastPara="1" wrap="square" lIns="91425" tIns="45700" rIns="91425" bIns="45700" anchor="t" anchorCtr="0">
            <a:noAutofit/>
          </a:bodyPr>
          <a:lstStyle>
            <a:lvl1pPr marR="0" lvl="0" algn="ctr" rtl="0">
              <a:lnSpc>
                <a:spcPct val="80000"/>
              </a:lnSpc>
              <a:spcBef>
                <a:spcPts val="0"/>
              </a:spcBef>
              <a:spcAft>
                <a:spcPts val="0"/>
              </a:spcAft>
              <a:buClr>
                <a:srgbClr val="002E7D"/>
              </a:buClr>
              <a:buSzPts val="4800"/>
              <a:buFont typeface="Raleway"/>
              <a:buNone/>
              <a:defRPr sz="48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0"/>
        <p:cNvGrpSpPr/>
        <p:nvPr/>
      </p:nvGrpSpPr>
      <p:grpSpPr>
        <a:xfrm>
          <a:off x="0" y="0"/>
          <a:ext cx="0" cy="0"/>
          <a:chOff x="0" y="0"/>
          <a:chExt cx="0" cy="0"/>
        </a:xfrm>
      </p:grpSpPr>
      <p:pic>
        <p:nvPicPr>
          <p:cNvPr id="21" name="Google Shape;21;p38" descr="Kuvioitu Scräpä.png"/>
          <p:cNvPicPr preferRelativeResize="0"/>
          <p:nvPr/>
        </p:nvPicPr>
        <p:blipFill rotWithShape="1">
          <a:blip r:embed="rId2">
            <a:alphaModFix/>
          </a:blip>
          <a:srcRect/>
          <a:stretch/>
        </p:blipFill>
        <p:spPr>
          <a:xfrm>
            <a:off x="0" y="3992595"/>
            <a:ext cx="9144000" cy="1150905"/>
          </a:xfrm>
          <a:prstGeom prst="rect">
            <a:avLst/>
          </a:prstGeom>
          <a:noFill/>
          <a:ln>
            <a:noFill/>
          </a:ln>
        </p:spPr>
      </p:pic>
      <p:sp>
        <p:nvSpPr>
          <p:cNvPr id="22" name="Google Shape;22;p38"/>
          <p:cNvSpPr txBox="1">
            <a:spLocks noGrp="1"/>
          </p:cNvSpPr>
          <p:nvPr>
            <p:ph type="title"/>
          </p:nvPr>
        </p:nvSpPr>
        <p:spPr>
          <a:xfrm>
            <a:off x="457200" y="414353"/>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23" name="Google Shape;23;p38"/>
          <p:cNvSpPr txBox="1">
            <a:spLocks noGrp="1"/>
          </p:cNvSpPr>
          <p:nvPr>
            <p:ph type="body" idx="1"/>
          </p:nvPr>
        </p:nvSpPr>
        <p:spPr>
          <a:xfrm>
            <a:off x="457200" y="1200150"/>
            <a:ext cx="8229600" cy="29907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chemeClr val="lt1"/>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26" name="Google Shape;26;p38"/>
          <p:cNvPicPr preferRelativeResize="0"/>
          <p:nvPr/>
        </p:nvPicPr>
        <p:blipFill rotWithShape="1">
          <a:blip r:embed="rId3">
            <a:alphaModFix/>
          </a:blip>
          <a:srcRect/>
          <a:stretch/>
        </p:blipFill>
        <p:spPr>
          <a:xfrm>
            <a:off x="3763852" y="4665828"/>
            <a:ext cx="1606732" cy="42732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7"/>
        <p:cNvGrpSpPr/>
        <p:nvPr/>
      </p:nvGrpSpPr>
      <p:grpSpPr>
        <a:xfrm>
          <a:off x="0" y="0"/>
          <a:ext cx="0" cy="0"/>
          <a:chOff x="0" y="0"/>
          <a:chExt cx="0" cy="0"/>
        </a:xfrm>
      </p:grpSpPr>
      <p:sp>
        <p:nvSpPr>
          <p:cNvPr id="28" name="Google Shape;28;p39"/>
          <p:cNvSpPr txBox="1">
            <a:spLocks noGrp="1"/>
          </p:cNvSpPr>
          <p:nvPr>
            <p:ph type="title"/>
          </p:nvPr>
        </p:nvSpPr>
        <p:spPr>
          <a:xfrm>
            <a:off x="457201" y="204787"/>
            <a:ext cx="3008400" cy="8715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2000"/>
              <a:buFont typeface="Raleway"/>
              <a:buNone/>
              <a:defRPr sz="2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29" name="Google Shape;29;p39"/>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Autofit/>
          </a:bodyPr>
          <a:lstStyle>
            <a:lvl1pPr marL="457200" marR="0" lvl="0" indent="-391160" algn="l" rtl="0">
              <a:lnSpc>
                <a:spcPct val="100000"/>
              </a:lnSpc>
              <a:spcBef>
                <a:spcPts val="640"/>
              </a:spcBef>
              <a:spcAft>
                <a:spcPts val="0"/>
              </a:spcAft>
              <a:buClr>
                <a:schemeClr val="dk1"/>
              </a:buClr>
              <a:buSzPts val="2560"/>
              <a:buFont typeface="Arial"/>
              <a:buChar char="•"/>
              <a:defRPr sz="3200" b="0" i="0" u="none" strike="noStrike" cap="none">
                <a:solidFill>
                  <a:schemeClr val="dk1"/>
                </a:solidFill>
                <a:latin typeface="Raleway"/>
                <a:ea typeface="Raleway"/>
                <a:cs typeface="Raleway"/>
                <a:sym typeface="Raleway"/>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Raleway"/>
                <a:ea typeface="Raleway"/>
                <a:cs typeface="Raleway"/>
                <a:sym typeface="Raleway"/>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Raleway"/>
                <a:ea typeface="Raleway"/>
                <a:cs typeface="Raleway"/>
                <a:sym typeface="Raleway"/>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a:ea typeface="Raleway"/>
                <a:cs typeface="Raleway"/>
                <a:sym typeface="Raleway"/>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a:ea typeface="Raleway"/>
                <a:cs typeface="Raleway"/>
                <a:sym typeface="Raleway"/>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 name="Google Shape;30;p39"/>
          <p:cNvSpPr txBox="1">
            <a:spLocks noGrp="1"/>
          </p:cNvSpPr>
          <p:nvPr>
            <p:ph type="body" idx="2"/>
          </p:nvPr>
        </p:nvSpPr>
        <p:spPr>
          <a:xfrm>
            <a:off x="457201" y="1076326"/>
            <a:ext cx="3008400" cy="3518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120"/>
              <a:buFont typeface="Arial"/>
              <a:buNone/>
              <a:defRPr sz="1400" b="0" i="0" u="none" strike="noStrike" cap="none">
                <a:solidFill>
                  <a:schemeClr val="dk1"/>
                </a:solidFill>
                <a:latin typeface="Raleway"/>
                <a:ea typeface="Raleway"/>
                <a:cs typeface="Raleway"/>
                <a:sym typeface="Raleway"/>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Raleway"/>
                <a:ea typeface="Raleway"/>
                <a:cs typeface="Raleway"/>
                <a:sym typeface="Raleway"/>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Raleway"/>
                <a:ea typeface="Raleway"/>
                <a:cs typeface="Raleway"/>
                <a:sym typeface="Raleway"/>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a:ea typeface="Raleway"/>
                <a:cs typeface="Raleway"/>
                <a:sym typeface="Raleway"/>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a:ea typeface="Raleway"/>
                <a:cs typeface="Raleway"/>
                <a:sym typeface="Raleway"/>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1" name="Google Shape;31;p3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3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solidFill>
                <a:srgbClr val="B70004"/>
              </a:solidFill>
            </a:endParaRPr>
          </a:p>
        </p:txBody>
      </p:sp>
      <p:pic>
        <p:nvPicPr>
          <p:cNvPr id="33" name="Google Shape;33;p39" descr="Logo teksteillä BLUE.png"/>
          <p:cNvPicPr preferRelativeResize="0"/>
          <p:nvPr/>
        </p:nvPicPr>
        <p:blipFill rotWithShape="1">
          <a:blip r:embed="rId2">
            <a:alphaModFix/>
          </a:blip>
          <a:srcRect/>
          <a:stretch/>
        </p:blipFill>
        <p:spPr>
          <a:xfrm>
            <a:off x="3763852" y="4665828"/>
            <a:ext cx="1606731" cy="42732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4"/>
        <p:cNvGrpSpPr/>
        <p:nvPr/>
      </p:nvGrpSpPr>
      <p:grpSpPr>
        <a:xfrm>
          <a:off x="0" y="0"/>
          <a:ext cx="0" cy="0"/>
          <a:chOff x="0" y="0"/>
          <a:chExt cx="0" cy="0"/>
        </a:xfrm>
      </p:grpSpPr>
      <p:sp>
        <p:nvSpPr>
          <p:cNvPr id="35" name="Google Shape;35;p4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4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37" name="Google Shape;37;p41"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38" name="Google Shape;38;p41"/>
          <p:cNvSpPr>
            <a:spLocks noGrp="1"/>
          </p:cNvSpPr>
          <p:nvPr>
            <p:ph type="pic" idx="2"/>
          </p:nvPr>
        </p:nvSpPr>
        <p:spPr>
          <a:xfrm>
            <a:off x="0" y="0"/>
            <a:ext cx="9144000" cy="45906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pic>
        <p:nvPicPr>
          <p:cNvPr id="40" name="Google Shape;40;p36" descr="Some-template.jpg"/>
          <p:cNvPicPr preferRelativeResize="0"/>
          <p:nvPr/>
        </p:nvPicPr>
        <p:blipFill rotWithShape="1">
          <a:blip r:embed="rId2">
            <a:alphaModFix/>
          </a:blip>
          <a:srcRect/>
          <a:stretch/>
        </p:blipFill>
        <p:spPr>
          <a:xfrm>
            <a:off x="0" y="0"/>
            <a:ext cx="9143999" cy="659131"/>
          </a:xfrm>
          <a:prstGeom prst="rect">
            <a:avLst/>
          </a:prstGeom>
          <a:noFill/>
          <a:ln>
            <a:noFill/>
          </a:ln>
        </p:spPr>
      </p:pic>
      <p:pic>
        <p:nvPicPr>
          <p:cNvPr id="41" name="Google Shape;41;p36" descr="Mask.png"/>
          <p:cNvPicPr preferRelativeResize="0"/>
          <p:nvPr/>
        </p:nvPicPr>
        <p:blipFill rotWithShape="1">
          <a:blip r:embed="rId3">
            <a:alphaModFix/>
          </a:blip>
          <a:srcRect/>
          <a:stretch/>
        </p:blipFill>
        <p:spPr>
          <a:xfrm>
            <a:off x="0" y="0"/>
            <a:ext cx="9144000" cy="698459"/>
          </a:xfrm>
          <a:prstGeom prst="rect">
            <a:avLst/>
          </a:prstGeom>
          <a:noFill/>
          <a:ln>
            <a:noFill/>
          </a:ln>
        </p:spPr>
      </p:pic>
      <p:sp>
        <p:nvSpPr>
          <p:cNvPr id="42" name="Google Shape;42;p36"/>
          <p:cNvSpPr txBox="1">
            <a:spLocks noGrp="1"/>
          </p:cNvSpPr>
          <p:nvPr>
            <p:ph type="title"/>
          </p:nvPr>
        </p:nvSpPr>
        <p:spPr>
          <a:xfrm>
            <a:off x="457200" y="659131"/>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43" name="Google Shape;43;p36"/>
          <p:cNvSpPr txBox="1">
            <a:spLocks noGrp="1"/>
          </p:cNvSpPr>
          <p:nvPr>
            <p:ph type="body" idx="1"/>
          </p:nvPr>
        </p:nvSpPr>
        <p:spPr>
          <a:xfrm>
            <a:off x="457200" y="1516381"/>
            <a:ext cx="8229600" cy="29826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400"/>
              </a:spcBef>
              <a:spcAft>
                <a:spcPts val="0"/>
              </a:spcAft>
              <a:buClr>
                <a:schemeClr val="dk1"/>
              </a:buClr>
              <a:buSzPts val="1600"/>
              <a:buFont typeface="Arial"/>
              <a:buChar char="•"/>
              <a:defRPr sz="2000" b="0" i="0" u="none" strike="noStrike" cap="none">
                <a:solidFill>
                  <a:schemeClr val="dk1"/>
                </a:solidFill>
                <a:latin typeface="Raleway Light"/>
                <a:ea typeface="Raleway Light"/>
                <a:cs typeface="Raleway Light"/>
                <a:sym typeface="Raleway Light"/>
              </a:defRPr>
            </a:lvl1pPr>
            <a:lvl2pPr marL="914400" marR="0" lvl="1"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2pPr>
            <a:lvl3pPr marL="1371600" marR="0" lvl="2"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3pPr>
            <a:lvl4pPr marL="1828800" marR="0" lvl="3"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4pPr>
            <a:lvl5pPr marL="2286000" marR="0" lvl="4"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 name="Google Shape;44;p3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3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46" name="Google Shape;46;p36" descr="Logo teksteillä BLUE.png"/>
          <p:cNvPicPr preferRelativeResize="0"/>
          <p:nvPr/>
        </p:nvPicPr>
        <p:blipFill rotWithShape="1">
          <a:blip r:embed="rId4">
            <a:alphaModFix/>
          </a:blip>
          <a:srcRect/>
          <a:stretch/>
        </p:blipFill>
        <p:spPr>
          <a:xfrm>
            <a:off x="3763852" y="4665828"/>
            <a:ext cx="1606732" cy="42732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7"/>
        <p:cNvGrpSpPr/>
        <p:nvPr/>
      </p:nvGrpSpPr>
      <p:grpSpPr>
        <a:xfrm>
          <a:off x="0" y="0"/>
          <a:ext cx="0" cy="0"/>
          <a:chOff x="0" y="0"/>
          <a:chExt cx="0" cy="0"/>
        </a:xfrm>
      </p:grpSpPr>
      <p:sp>
        <p:nvSpPr>
          <p:cNvPr id="48" name="Google Shape;48;p4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4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50" name="Google Shape;50;p42"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51" name="Google Shape;51;p42"/>
          <p:cNvSpPr>
            <a:spLocks noGrp="1"/>
          </p:cNvSpPr>
          <p:nvPr>
            <p:ph type="pic" idx="2"/>
          </p:nvPr>
        </p:nvSpPr>
        <p:spPr>
          <a:xfrm>
            <a:off x="0" y="1063229"/>
            <a:ext cx="9144000" cy="3545700"/>
          </a:xfrm>
          <a:prstGeom prst="rect">
            <a:avLst/>
          </a:prstGeom>
          <a:noFill/>
          <a:ln>
            <a:noFill/>
          </a:ln>
        </p:spPr>
      </p:sp>
      <p:sp>
        <p:nvSpPr>
          <p:cNvPr id="52" name="Google Shape;52;p42"/>
          <p:cNvSpPr txBox="1">
            <a:spLocks noGrp="1"/>
          </p:cNvSpPr>
          <p:nvPr>
            <p:ph type="title"/>
          </p:nvPr>
        </p:nvSpPr>
        <p:spPr>
          <a:xfrm>
            <a:off x="457200" y="343003"/>
            <a:ext cx="8229600" cy="584700"/>
          </a:xfrm>
          <a:prstGeom prst="rect">
            <a:avLst/>
          </a:prstGeom>
          <a:noFill/>
          <a:ln>
            <a:noFill/>
          </a:ln>
        </p:spPr>
        <p:txBody>
          <a:bodyPr spcFirstLastPara="1" wrap="square" lIns="91425" tIns="45700" rIns="91425" bIns="45700" anchor="b" anchorCtr="0">
            <a:noAutofit/>
          </a:bodyPr>
          <a:lstStyle>
            <a:lvl1pPr marR="0" lvl="0" algn="ctr" rtl="0">
              <a:lnSpc>
                <a:spcPct val="80000"/>
              </a:lnSpc>
              <a:spcBef>
                <a:spcPts val="0"/>
              </a:spcBef>
              <a:spcAft>
                <a:spcPts val="0"/>
              </a:spcAft>
              <a:buClr>
                <a:srgbClr val="002E7D"/>
              </a:buClr>
              <a:buSzPts val="3600"/>
              <a:buFont typeface="Raleway"/>
              <a:buNone/>
              <a:defRPr sz="36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53"/>
        <p:cNvGrpSpPr/>
        <p:nvPr/>
      </p:nvGrpSpPr>
      <p:grpSpPr>
        <a:xfrm>
          <a:off x="0" y="0"/>
          <a:ext cx="0" cy="0"/>
          <a:chOff x="0" y="0"/>
          <a:chExt cx="0" cy="0"/>
        </a:xfrm>
      </p:grpSpPr>
      <p:sp>
        <p:nvSpPr>
          <p:cNvPr id="54" name="Google Shape;54;p43"/>
          <p:cNvSpPr txBox="1">
            <a:spLocks noGrp="1"/>
          </p:cNvSpPr>
          <p:nvPr>
            <p:ph type="title"/>
          </p:nvPr>
        </p:nvSpPr>
        <p:spPr>
          <a:xfrm>
            <a:off x="457200" y="450030"/>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55" name="Google Shape;55;p43"/>
          <p:cNvSpPr txBox="1">
            <a:spLocks noGrp="1"/>
          </p:cNvSpPr>
          <p:nvPr>
            <p:ph type="body" idx="1"/>
          </p:nvPr>
        </p:nvSpPr>
        <p:spPr>
          <a:xfrm>
            <a:off x="457199" y="1200151"/>
            <a:ext cx="4044900" cy="33945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6" name="Google Shape;56;p4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4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58" name="Google Shape;58;p43"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59" name="Google Shape;59;p43"/>
          <p:cNvSpPr txBox="1">
            <a:spLocks noGrp="1"/>
          </p:cNvSpPr>
          <p:nvPr>
            <p:ph type="body" idx="2"/>
          </p:nvPr>
        </p:nvSpPr>
        <p:spPr>
          <a:xfrm>
            <a:off x="4680358" y="1200151"/>
            <a:ext cx="4008900" cy="33945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Section Header">
  <p:cSld name="1_Section Header">
    <p:bg>
      <p:bgPr>
        <a:solidFill>
          <a:srgbClr val="002E7D"/>
        </a:solidFill>
        <a:effectLst/>
      </p:bgPr>
    </p:bg>
    <p:spTree>
      <p:nvGrpSpPr>
        <p:cNvPr id="1" name="Shape 60"/>
        <p:cNvGrpSpPr/>
        <p:nvPr/>
      </p:nvGrpSpPr>
      <p:grpSpPr>
        <a:xfrm>
          <a:off x="0" y="0"/>
          <a:ext cx="0" cy="0"/>
          <a:chOff x="0" y="0"/>
          <a:chExt cx="0" cy="0"/>
        </a:xfrm>
      </p:grpSpPr>
      <p:pic>
        <p:nvPicPr>
          <p:cNvPr id="61" name="Google Shape;61;p45" descr="Some-template.jpg"/>
          <p:cNvPicPr preferRelativeResize="0"/>
          <p:nvPr/>
        </p:nvPicPr>
        <p:blipFill rotWithShape="1">
          <a:blip r:embed="rId2">
            <a:alphaModFix/>
          </a:blip>
          <a:srcRect/>
          <a:stretch/>
        </p:blipFill>
        <p:spPr>
          <a:xfrm>
            <a:off x="0" y="0"/>
            <a:ext cx="9144002" cy="5227948"/>
          </a:xfrm>
          <a:prstGeom prst="rect">
            <a:avLst/>
          </a:prstGeom>
          <a:noFill/>
          <a:ln>
            <a:noFill/>
          </a:ln>
        </p:spPr>
      </p:pic>
      <p:sp>
        <p:nvSpPr>
          <p:cNvPr id="62" name="Google Shape;62;p45"/>
          <p:cNvSpPr txBox="1">
            <a:spLocks noGrp="1"/>
          </p:cNvSpPr>
          <p:nvPr>
            <p:ph type="title"/>
          </p:nvPr>
        </p:nvSpPr>
        <p:spPr>
          <a:xfrm>
            <a:off x="722313" y="2807855"/>
            <a:ext cx="7772400" cy="10215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1"/>
              </a:buClr>
              <a:buSzPts val="4000"/>
              <a:buFont typeface="Raleway"/>
              <a:buNone/>
              <a:defRPr sz="4000" b="1" i="0" u="none" strike="noStrike" cap="none">
                <a:solidFill>
                  <a:schemeClr val="lt1"/>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63" name="Google Shape;63;p45"/>
          <p:cNvSpPr txBox="1">
            <a:spLocks noGrp="1"/>
          </p:cNvSpPr>
          <p:nvPr>
            <p:ph type="body" idx="1"/>
          </p:nvPr>
        </p:nvSpPr>
        <p:spPr>
          <a:xfrm>
            <a:off x="722313" y="1564730"/>
            <a:ext cx="7772400" cy="11250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00"/>
              </a:spcBef>
              <a:spcAft>
                <a:spcPts val="0"/>
              </a:spcAft>
              <a:buClr>
                <a:srgbClr val="BFBFBF"/>
              </a:buClr>
              <a:buSzPts val="1600"/>
              <a:buFont typeface="Arial"/>
              <a:buNone/>
              <a:defRPr sz="2000" b="0" i="0" u="none" strike="noStrike" cap="none">
                <a:solidFill>
                  <a:srgbClr val="BFBFBF"/>
                </a:solidFill>
                <a:latin typeface="Raleway Light"/>
                <a:ea typeface="Raleway Light"/>
                <a:cs typeface="Raleway Light"/>
                <a:sym typeface="Raleway Light"/>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Raleway Light"/>
                <a:ea typeface="Raleway Light"/>
                <a:cs typeface="Raleway Light"/>
                <a:sym typeface="Raleway Light"/>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Raleway Light"/>
                <a:ea typeface="Raleway Light"/>
                <a:cs typeface="Raleway Light"/>
                <a:sym typeface="Raleway Light"/>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64" name="Google Shape;64;p4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4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66" name="Google Shape;66;p45"/>
          <p:cNvPicPr preferRelativeResize="0"/>
          <p:nvPr/>
        </p:nvPicPr>
        <p:blipFill rotWithShape="1">
          <a:blip r:embed="rId3">
            <a:alphaModFix/>
          </a:blip>
          <a:srcRect/>
          <a:stretch/>
        </p:blipFill>
        <p:spPr>
          <a:xfrm>
            <a:off x="3763852" y="4665828"/>
            <a:ext cx="1606732" cy="427322"/>
          </a:xfrm>
          <a:prstGeom prst="rect">
            <a:avLst/>
          </a:prstGeom>
          <a:noFill/>
          <a:ln>
            <a:noFill/>
          </a:ln>
        </p:spPr>
      </p:pic>
      <p:pic>
        <p:nvPicPr>
          <p:cNvPr id="67" name="Google Shape;67;p45"/>
          <p:cNvPicPr preferRelativeResize="0"/>
          <p:nvPr/>
        </p:nvPicPr>
        <p:blipFill rotWithShape="1">
          <a:blip r:embed="rId4">
            <a:alphaModFix/>
          </a:blip>
          <a:srcRect/>
          <a:stretch/>
        </p:blipFill>
        <p:spPr>
          <a:xfrm rot="-2879076" flipH="1">
            <a:off x="-386313" y="-30094"/>
            <a:ext cx="1118296" cy="4875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8"/>
        <p:cNvGrpSpPr/>
        <p:nvPr/>
      </p:nvGrpSpPr>
      <p:grpSpPr>
        <a:xfrm>
          <a:off x="0" y="0"/>
          <a:ext cx="0" cy="0"/>
          <a:chOff x="0" y="0"/>
          <a:chExt cx="0" cy="0"/>
        </a:xfrm>
      </p:grpSpPr>
      <p:sp>
        <p:nvSpPr>
          <p:cNvPr id="69" name="Google Shape;69;p40"/>
          <p:cNvSpPr txBox="1">
            <a:spLocks noGrp="1"/>
          </p:cNvSpPr>
          <p:nvPr>
            <p:ph type="title"/>
          </p:nvPr>
        </p:nvSpPr>
        <p:spPr>
          <a:xfrm>
            <a:off x="2826970" y="205979"/>
            <a:ext cx="53283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3600"/>
              <a:buFont typeface="Raleway"/>
              <a:buNone/>
              <a:defRPr sz="36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70" name="Google Shape;70;p40"/>
          <p:cNvSpPr txBox="1">
            <a:spLocks noGrp="1"/>
          </p:cNvSpPr>
          <p:nvPr>
            <p:ph type="body" idx="1"/>
          </p:nvPr>
        </p:nvSpPr>
        <p:spPr>
          <a:xfrm>
            <a:off x="2826970" y="1063229"/>
            <a:ext cx="5865600" cy="35313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400"/>
              </a:spcBef>
              <a:spcAft>
                <a:spcPts val="0"/>
              </a:spcAft>
              <a:buClr>
                <a:schemeClr val="dk1"/>
              </a:buClr>
              <a:buSzPts val="1600"/>
              <a:buFont typeface="Arial"/>
              <a:buChar char="•"/>
              <a:defRPr sz="2000" b="0" i="0" u="none" strike="noStrike" cap="none">
                <a:solidFill>
                  <a:schemeClr val="dk1"/>
                </a:solidFill>
                <a:latin typeface="Raleway Light"/>
                <a:ea typeface="Raleway Light"/>
                <a:cs typeface="Raleway Light"/>
                <a:sym typeface="Raleway Light"/>
              </a:defRPr>
            </a:lvl1pPr>
            <a:lvl2pPr marL="914400" marR="0" lvl="1"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2pPr>
            <a:lvl3pPr marL="1371600" marR="0" lvl="2"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3pPr>
            <a:lvl4pPr marL="1828800" marR="0" lvl="3"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4pPr>
            <a:lvl5pPr marL="2286000" marR="0" lvl="4"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4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73" name="Google Shape;73;p40" descr="Logo teksteillä BLUE.png"/>
          <p:cNvPicPr preferRelativeResize="0"/>
          <p:nvPr/>
        </p:nvPicPr>
        <p:blipFill rotWithShape="1">
          <a:blip r:embed="rId2">
            <a:alphaModFix/>
          </a:blip>
          <a:srcRect/>
          <a:stretch/>
        </p:blipFill>
        <p:spPr>
          <a:xfrm>
            <a:off x="2821136" y="4665828"/>
            <a:ext cx="1606732" cy="427323"/>
          </a:xfrm>
          <a:prstGeom prst="rect">
            <a:avLst/>
          </a:prstGeom>
          <a:noFill/>
          <a:ln>
            <a:noFill/>
          </a:ln>
        </p:spPr>
      </p:pic>
      <p:sp>
        <p:nvSpPr>
          <p:cNvPr id="74" name="Google Shape;74;p40"/>
          <p:cNvSpPr>
            <a:spLocks noGrp="1"/>
          </p:cNvSpPr>
          <p:nvPr>
            <p:ph type="pic" idx="2"/>
          </p:nvPr>
        </p:nvSpPr>
        <p:spPr>
          <a:xfrm>
            <a:off x="1" y="0"/>
            <a:ext cx="2590800" cy="51435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75"/>
        <p:cNvGrpSpPr/>
        <p:nvPr/>
      </p:nvGrpSpPr>
      <p:grpSpPr>
        <a:xfrm>
          <a:off x="0" y="0"/>
          <a:ext cx="0" cy="0"/>
          <a:chOff x="0" y="0"/>
          <a:chExt cx="0" cy="0"/>
        </a:xfrm>
      </p:grpSpPr>
      <p:sp>
        <p:nvSpPr>
          <p:cNvPr id="76" name="Google Shape;76;p44"/>
          <p:cNvSpPr txBox="1">
            <a:spLocks noGrp="1"/>
          </p:cNvSpPr>
          <p:nvPr>
            <p:ph type="title"/>
          </p:nvPr>
        </p:nvSpPr>
        <p:spPr>
          <a:xfrm>
            <a:off x="467032" y="205979"/>
            <a:ext cx="4763700" cy="9429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3600"/>
              <a:buFont typeface="Raleway"/>
              <a:buNone/>
              <a:defRPr sz="36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77" name="Google Shape;77;p44"/>
          <p:cNvSpPr txBox="1">
            <a:spLocks noGrp="1"/>
          </p:cNvSpPr>
          <p:nvPr>
            <p:ph type="body" idx="1"/>
          </p:nvPr>
        </p:nvSpPr>
        <p:spPr>
          <a:xfrm>
            <a:off x="463034" y="1148749"/>
            <a:ext cx="5931300" cy="34458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4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4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80" name="Google Shape;80;p44" descr="Logo teksteillä BLUE.png"/>
          <p:cNvPicPr preferRelativeResize="0"/>
          <p:nvPr/>
        </p:nvPicPr>
        <p:blipFill rotWithShape="1">
          <a:blip r:embed="rId2">
            <a:alphaModFix/>
          </a:blip>
          <a:srcRect/>
          <a:stretch/>
        </p:blipFill>
        <p:spPr>
          <a:xfrm>
            <a:off x="4787570" y="4665828"/>
            <a:ext cx="1606732" cy="427323"/>
          </a:xfrm>
          <a:prstGeom prst="rect">
            <a:avLst/>
          </a:prstGeom>
          <a:noFill/>
          <a:ln>
            <a:noFill/>
          </a:ln>
        </p:spPr>
      </p:pic>
      <p:sp>
        <p:nvSpPr>
          <p:cNvPr id="81" name="Google Shape;81;p44"/>
          <p:cNvSpPr>
            <a:spLocks noGrp="1"/>
          </p:cNvSpPr>
          <p:nvPr>
            <p:ph type="pic" idx="2"/>
          </p:nvPr>
        </p:nvSpPr>
        <p:spPr>
          <a:xfrm>
            <a:off x="6553200" y="0"/>
            <a:ext cx="2590800" cy="51435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2"/>
        <p:cNvGrpSpPr/>
        <p:nvPr/>
      </p:nvGrpSpPr>
      <p:grpSpPr>
        <a:xfrm>
          <a:off x="0" y="0"/>
          <a:ext cx="0" cy="0"/>
          <a:chOff x="0" y="0"/>
          <a:chExt cx="0" cy="0"/>
        </a:xfrm>
      </p:grpSpPr>
      <p:sp>
        <p:nvSpPr>
          <p:cNvPr id="83" name="Google Shape;83;p46"/>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2000"/>
              <a:buFont typeface="Raleway"/>
              <a:buNone/>
              <a:defRPr sz="2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84" name="Google Shape;84;p46"/>
          <p:cNvSpPr>
            <a:spLocks noGrp="1"/>
          </p:cNvSpPr>
          <p:nvPr>
            <p:ph type="pic" idx="2"/>
          </p:nvPr>
        </p:nvSpPr>
        <p:spPr>
          <a:xfrm>
            <a:off x="0" y="0"/>
            <a:ext cx="9144000" cy="3545700"/>
          </a:xfrm>
          <a:prstGeom prst="rect">
            <a:avLst/>
          </a:prstGeom>
          <a:noFill/>
          <a:ln>
            <a:noFill/>
          </a:ln>
        </p:spPr>
      </p:sp>
      <p:sp>
        <p:nvSpPr>
          <p:cNvPr id="85" name="Google Shape;85;p46"/>
          <p:cNvSpPr txBox="1">
            <a:spLocks noGrp="1"/>
          </p:cNvSpPr>
          <p:nvPr>
            <p:ph type="body" idx="1"/>
          </p:nvPr>
        </p:nvSpPr>
        <p:spPr>
          <a:xfrm>
            <a:off x="1792288" y="4025503"/>
            <a:ext cx="5486400" cy="603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120"/>
              <a:buFont typeface="Arial"/>
              <a:buNone/>
              <a:defRPr sz="1400" b="0" i="0" u="none" strike="noStrike" cap="none">
                <a:solidFill>
                  <a:schemeClr val="dk1"/>
                </a:solidFill>
                <a:latin typeface="Raleway Light"/>
                <a:ea typeface="Raleway Light"/>
                <a:cs typeface="Raleway Light"/>
                <a:sym typeface="Raleway Light"/>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Raleway Light"/>
                <a:ea typeface="Raleway Light"/>
                <a:cs typeface="Raleway Light"/>
                <a:sym typeface="Raleway Light"/>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Raleway Light"/>
                <a:ea typeface="Raleway Light"/>
                <a:cs typeface="Raleway Light"/>
                <a:sym typeface="Raleway Light"/>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Light"/>
                <a:ea typeface="Raleway Light"/>
                <a:cs typeface="Raleway Light"/>
                <a:sym typeface="Raleway Light"/>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Light"/>
                <a:ea typeface="Raleway Light"/>
                <a:cs typeface="Raleway Light"/>
                <a:sym typeface="Raleway Light"/>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6" name="Google Shape;86;p4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4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88" name="Google Shape;88;p46"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89"/>
        <p:cNvGrpSpPr/>
        <p:nvPr/>
      </p:nvGrpSpPr>
      <p:grpSpPr>
        <a:xfrm>
          <a:off x="0" y="0"/>
          <a:ext cx="0" cy="0"/>
          <a:chOff x="0" y="0"/>
          <a:chExt cx="0" cy="0"/>
        </a:xfrm>
      </p:grpSpPr>
      <p:sp>
        <p:nvSpPr>
          <p:cNvPr id="90" name="Google Shape;90;p47"/>
          <p:cNvSpPr txBox="1">
            <a:spLocks noGrp="1"/>
          </p:cNvSpPr>
          <p:nvPr>
            <p:ph type="title"/>
          </p:nvPr>
        </p:nvSpPr>
        <p:spPr>
          <a:xfrm>
            <a:off x="457201" y="491613"/>
            <a:ext cx="3008400" cy="5847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2000"/>
              <a:buFont typeface="Raleway"/>
              <a:buNone/>
              <a:defRPr sz="2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91" name="Google Shape;91;p47"/>
          <p:cNvSpPr txBox="1">
            <a:spLocks noGrp="1"/>
          </p:cNvSpPr>
          <p:nvPr>
            <p:ph type="body" idx="1"/>
          </p:nvPr>
        </p:nvSpPr>
        <p:spPr>
          <a:xfrm>
            <a:off x="457201" y="1076327"/>
            <a:ext cx="3008400" cy="343680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00000"/>
              </a:lnSpc>
              <a:spcBef>
                <a:spcPts val="320"/>
              </a:spcBef>
              <a:spcAft>
                <a:spcPts val="0"/>
              </a:spcAft>
              <a:buClr>
                <a:schemeClr val="dk1"/>
              </a:buClr>
              <a:buSzPts val="1280"/>
              <a:buFont typeface="Arial"/>
              <a:buChar char="•"/>
              <a:defRPr sz="1600" b="0" i="0" u="none" strike="noStrike" cap="none">
                <a:solidFill>
                  <a:schemeClr val="dk1"/>
                </a:solidFill>
                <a:latin typeface="Raleway Light"/>
                <a:ea typeface="Raleway Light"/>
                <a:cs typeface="Raleway Light"/>
                <a:sym typeface="Raleway Light"/>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Raleway Light"/>
                <a:ea typeface="Raleway Light"/>
                <a:cs typeface="Raleway Light"/>
                <a:sym typeface="Raleway Light"/>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Raleway Light"/>
                <a:ea typeface="Raleway Light"/>
                <a:cs typeface="Raleway Light"/>
                <a:sym typeface="Raleway Light"/>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Light"/>
                <a:ea typeface="Raleway Light"/>
                <a:cs typeface="Raleway Light"/>
                <a:sym typeface="Raleway Light"/>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Light"/>
                <a:ea typeface="Raleway Light"/>
                <a:cs typeface="Raleway Light"/>
                <a:sym typeface="Raleway Light"/>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2" name="Google Shape;92;p4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solidFill>
                <a:srgbClr val="B70004"/>
              </a:solidFill>
            </a:endParaRPr>
          </a:p>
        </p:txBody>
      </p:sp>
      <p:pic>
        <p:nvPicPr>
          <p:cNvPr id="94" name="Google Shape;94;p47"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95" name="Google Shape;95;p47"/>
          <p:cNvSpPr>
            <a:spLocks noGrp="1"/>
          </p:cNvSpPr>
          <p:nvPr>
            <p:ph type="pic" idx="2"/>
          </p:nvPr>
        </p:nvSpPr>
        <p:spPr>
          <a:xfrm>
            <a:off x="3575050" y="491613"/>
            <a:ext cx="5111700" cy="40215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Section Header">
  <p:cSld name="2_Section Header">
    <p:bg>
      <p:bgPr>
        <a:solidFill>
          <a:srgbClr val="002E7D"/>
        </a:solidFill>
        <a:effectLst/>
      </p:bgPr>
    </p:bg>
    <p:spTree>
      <p:nvGrpSpPr>
        <p:cNvPr id="1" name="Shape 96"/>
        <p:cNvGrpSpPr/>
        <p:nvPr/>
      </p:nvGrpSpPr>
      <p:grpSpPr>
        <a:xfrm>
          <a:off x="0" y="0"/>
          <a:ext cx="0" cy="0"/>
          <a:chOff x="0" y="0"/>
          <a:chExt cx="0" cy="0"/>
        </a:xfrm>
      </p:grpSpPr>
      <p:pic>
        <p:nvPicPr>
          <p:cNvPr id="97" name="Google Shape;97;p48" descr="Some-template WHITE.jpg"/>
          <p:cNvPicPr preferRelativeResize="0"/>
          <p:nvPr/>
        </p:nvPicPr>
        <p:blipFill rotWithShape="1">
          <a:blip r:embed="rId2">
            <a:alphaModFix/>
          </a:blip>
          <a:srcRect/>
          <a:stretch/>
        </p:blipFill>
        <p:spPr>
          <a:xfrm>
            <a:off x="0" y="0"/>
            <a:ext cx="9143999" cy="5143498"/>
          </a:xfrm>
          <a:prstGeom prst="rect">
            <a:avLst/>
          </a:prstGeom>
          <a:noFill/>
          <a:ln>
            <a:noFill/>
          </a:ln>
        </p:spPr>
      </p:pic>
      <p:sp>
        <p:nvSpPr>
          <p:cNvPr id="98" name="Google Shape;98;p48"/>
          <p:cNvSpPr txBox="1">
            <a:spLocks noGrp="1"/>
          </p:cNvSpPr>
          <p:nvPr>
            <p:ph type="title"/>
          </p:nvPr>
        </p:nvSpPr>
        <p:spPr>
          <a:xfrm>
            <a:off x="722313" y="2807855"/>
            <a:ext cx="7772400" cy="10215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99" name="Google Shape;99;p48"/>
          <p:cNvSpPr txBox="1">
            <a:spLocks noGrp="1"/>
          </p:cNvSpPr>
          <p:nvPr>
            <p:ph type="body" idx="1"/>
          </p:nvPr>
        </p:nvSpPr>
        <p:spPr>
          <a:xfrm>
            <a:off x="722313" y="1584394"/>
            <a:ext cx="7772400" cy="11250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00"/>
              </a:spcBef>
              <a:spcAft>
                <a:spcPts val="0"/>
              </a:spcAft>
              <a:buClr>
                <a:srgbClr val="7F7F7F"/>
              </a:buClr>
              <a:buSzPts val="1600"/>
              <a:buFont typeface="Arial"/>
              <a:buNone/>
              <a:defRPr sz="2000" b="0" i="0" u="none" strike="noStrike" cap="none">
                <a:solidFill>
                  <a:srgbClr val="7F7F7F"/>
                </a:solidFill>
                <a:latin typeface="Raleway Light"/>
                <a:ea typeface="Raleway Light"/>
                <a:cs typeface="Raleway Light"/>
                <a:sym typeface="Raleway Light"/>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Raleway Light"/>
                <a:ea typeface="Raleway Light"/>
                <a:cs typeface="Raleway Light"/>
                <a:sym typeface="Raleway Light"/>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Raleway Light"/>
                <a:ea typeface="Raleway Light"/>
                <a:cs typeface="Raleway Light"/>
                <a:sym typeface="Raleway Light"/>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00" name="Google Shape;100;p4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4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102" name="Google Shape;102;p48"/>
          <p:cNvPicPr preferRelativeResize="0"/>
          <p:nvPr/>
        </p:nvPicPr>
        <p:blipFill rotWithShape="1">
          <a:blip r:embed="rId3">
            <a:alphaModFix/>
          </a:blip>
          <a:srcRect/>
          <a:stretch/>
        </p:blipFill>
        <p:spPr>
          <a:xfrm>
            <a:off x="3763853" y="4665828"/>
            <a:ext cx="1606730" cy="427322"/>
          </a:xfrm>
          <a:prstGeom prst="rect">
            <a:avLst/>
          </a:prstGeom>
          <a:noFill/>
          <a:ln>
            <a:noFill/>
          </a:ln>
        </p:spPr>
      </p:pic>
      <p:pic>
        <p:nvPicPr>
          <p:cNvPr id="103" name="Google Shape;103;p48"/>
          <p:cNvPicPr preferRelativeResize="0"/>
          <p:nvPr/>
        </p:nvPicPr>
        <p:blipFill rotWithShape="1">
          <a:blip r:embed="rId4">
            <a:alphaModFix/>
          </a:blip>
          <a:srcRect/>
          <a:stretch/>
        </p:blipFill>
        <p:spPr>
          <a:xfrm rot="-2879076" flipH="1">
            <a:off x="-386313" y="-30094"/>
            <a:ext cx="1118296" cy="48756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04"/>
        <p:cNvGrpSpPr/>
        <p:nvPr/>
      </p:nvGrpSpPr>
      <p:grpSpPr>
        <a:xfrm>
          <a:off x="0" y="0"/>
          <a:ext cx="0" cy="0"/>
          <a:chOff x="0" y="0"/>
          <a:chExt cx="0" cy="0"/>
        </a:xfrm>
      </p:grpSpPr>
      <p:sp>
        <p:nvSpPr>
          <p:cNvPr id="105" name="Google Shape;105;p4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4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pic>
        <p:nvPicPr>
          <p:cNvPr id="107" name="Google Shape;107;p49"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108" name="Google Shape;108;p49"/>
          <p:cNvSpPr>
            <a:spLocks noGrp="1"/>
          </p:cNvSpPr>
          <p:nvPr>
            <p:ph type="pic" idx="2"/>
          </p:nvPr>
        </p:nvSpPr>
        <p:spPr>
          <a:xfrm>
            <a:off x="0" y="0"/>
            <a:ext cx="1790100" cy="4590600"/>
          </a:xfrm>
          <a:prstGeom prst="rect">
            <a:avLst/>
          </a:prstGeom>
          <a:noFill/>
          <a:ln>
            <a:noFill/>
          </a:ln>
        </p:spPr>
      </p:sp>
      <p:sp>
        <p:nvSpPr>
          <p:cNvPr id="109" name="Google Shape;109;p49"/>
          <p:cNvSpPr>
            <a:spLocks noGrp="1"/>
          </p:cNvSpPr>
          <p:nvPr>
            <p:ph type="pic" idx="3"/>
          </p:nvPr>
        </p:nvSpPr>
        <p:spPr>
          <a:xfrm>
            <a:off x="1782738" y="0"/>
            <a:ext cx="1812900" cy="4590600"/>
          </a:xfrm>
          <a:prstGeom prst="rect">
            <a:avLst/>
          </a:prstGeom>
          <a:noFill/>
          <a:ln>
            <a:noFill/>
          </a:ln>
        </p:spPr>
      </p:sp>
      <p:sp>
        <p:nvSpPr>
          <p:cNvPr id="110" name="Google Shape;110;p49"/>
          <p:cNvSpPr>
            <a:spLocks noGrp="1"/>
          </p:cNvSpPr>
          <p:nvPr>
            <p:ph type="pic" idx="4"/>
          </p:nvPr>
        </p:nvSpPr>
        <p:spPr>
          <a:xfrm>
            <a:off x="3588204" y="0"/>
            <a:ext cx="1782300" cy="4590600"/>
          </a:xfrm>
          <a:prstGeom prst="rect">
            <a:avLst/>
          </a:prstGeom>
          <a:noFill/>
          <a:ln>
            <a:noFill/>
          </a:ln>
        </p:spPr>
      </p:sp>
      <p:sp>
        <p:nvSpPr>
          <p:cNvPr id="111" name="Google Shape;111;p49"/>
          <p:cNvSpPr>
            <a:spLocks noGrp="1"/>
          </p:cNvSpPr>
          <p:nvPr>
            <p:ph type="pic" idx="5"/>
          </p:nvPr>
        </p:nvSpPr>
        <p:spPr>
          <a:xfrm>
            <a:off x="5363156" y="0"/>
            <a:ext cx="1900200" cy="4590600"/>
          </a:xfrm>
          <a:prstGeom prst="rect">
            <a:avLst/>
          </a:prstGeom>
          <a:noFill/>
          <a:ln>
            <a:noFill/>
          </a:ln>
        </p:spPr>
      </p:sp>
      <p:sp>
        <p:nvSpPr>
          <p:cNvPr id="112" name="Google Shape;112;p49"/>
          <p:cNvSpPr>
            <a:spLocks noGrp="1"/>
          </p:cNvSpPr>
          <p:nvPr>
            <p:ph type="pic" idx="6"/>
          </p:nvPr>
        </p:nvSpPr>
        <p:spPr>
          <a:xfrm>
            <a:off x="7255787" y="0"/>
            <a:ext cx="1888200" cy="45906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5"/>
          <p:cNvSpPr txBox="1">
            <a:spLocks noGrp="1"/>
          </p:cNvSpPr>
          <p:nvPr>
            <p:ph type="title"/>
          </p:nvPr>
        </p:nvSpPr>
        <p:spPr>
          <a:xfrm>
            <a:off x="457200" y="450030"/>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5"/>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Raleway"/>
                <a:ea typeface="Raleway"/>
                <a:cs typeface="Raleway"/>
                <a:sym typeface="Ralew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3.xml"/><Relationship Id="rId16"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10" Type="http://schemas.openxmlformats.org/officeDocument/2006/relationships/image" Target="../media/image48.png"/><Relationship Id="rId4" Type="http://schemas.openxmlformats.org/officeDocument/2006/relationships/image" Target="../media/image42.jp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49.jpg"/><Relationship Id="rId7" Type="http://schemas.openxmlformats.org/officeDocument/2006/relationships/image" Target="../media/image53.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jp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dia.fi/wp-content/uploads/2022/06/DI_vedos_FIN_v2.pdf"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https://dia.fi/wp-content/uploads/2023/05/DI-valintakoe-2023_Kysymykset_FI.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hyperlink" Target="https://docs.google.com/forms/d/e/1FAIpQLScwEYfAm8V4WDWoL0TKF49P7EMIXIX7_VM6Baxjg4_w7QTfKg/viewform"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ef662f0ac3_1_117"/>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18" name="Google Shape;118;g1ef662f0ac3_1_117"/>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119" name="Google Shape;119;g1ef662f0ac3_1_117"/>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120" name="Google Shape;120;g1ef662f0ac3_1_117"/>
          <p:cNvPicPr preferRelativeResize="0"/>
          <p:nvPr/>
        </p:nvPicPr>
        <p:blipFill>
          <a:blip r:embed="rId3">
            <a:alphaModFix/>
          </a:blip>
          <a:stretch>
            <a:fillRect/>
          </a:stretch>
        </p:blipFill>
        <p:spPr>
          <a:xfrm>
            <a:off x="0" y="0"/>
            <a:ext cx="9144003" cy="5143501"/>
          </a:xfrm>
          <a:prstGeom prst="rect">
            <a:avLst/>
          </a:prstGeom>
          <a:noFill/>
          <a:ln>
            <a:noFill/>
          </a:ln>
        </p:spPr>
      </p:pic>
      <p:sp>
        <p:nvSpPr>
          <p:cNvPr id="121" name="Google Shape;121;g1ef662f0ac3_1_117"/>
          <p:cNvSpPr txBox="1"/>
          <p:nvPr/>
        </p:nvSpPr>
        <p:spPr>
          <a:xfrm>
            <a:off x="1680675" y="4216350"/>
            <a:ext cx="5457600" cy="73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i-FI" sz="4100" b="1">
                <a:solidFill>
                  <a:schemeClr val="lt1"/>
                </a:solidFill>
                <a:latin typeface="Raleway"/>
                <a:ea typeface="Raleway"/>
                <a:cs typeface="Raleway"/>
                <a:sym typeface="Raleway"/>
              </a:rPr>
              <a:t>TUOTANTOTALOUS</a:t>
            </a:r>
            <a:endParaRPr sz="4100" b="1">
              <a:solidFill>
                <a:schemeClr val="lt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p:nvPr>
        </p:nvSpPr>
        <p:spPr>
          <a:xfrm>
            <a:off x="345882" y="199776"/>
            <a:ext cx="8229600" cy="85725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TUTA</a:t>
            </a:r>
            <a:endParaRPr/>
          </a:p>
        </p:txBody>
      </p:sp>
      <p:grpSp>
        <p:nvGrpSpPr>
          <p:cNvPr id="128" name="Google Shape;128;p4"/>
          <p:cNvGrpSpPr/>
          <p:nvPr/>
        </p:nvGrpSpPr>
        <p:grpSpPr>
          <a:xfrm>
            <a:off x="1866375" y="171275"/>
            <a:ext cx="6593847" cy="4110442"/>
            <a:chOff x="1600871" y="0"/>
            <a:chExt cx="6417994" cy="3903183"/>
          </a:xfrm>
        </p:grpSpPr>
        <p:sp>
          <p:nvSpPr>
            <p:cNvPr id="129" name="Google Shape;129;p4"/>
            <p:cNvSpPr/>
            <p:nvPr/>
          </p:nvSpPr>
          <p:spPr>
            <a:xfrm>
              <a:off x="1896636" y="2425383"/>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4"/>
            <p:cNvSpPr txBox="1"/>
            <p:nvPr/>
          </p:nvSpPr>
          <p:spPr>
            <a:xfrm>
              <a:off x="2163237" y="2654229"/>
              <a:ext cx="11883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Raleway SemiBold"/>
                  <a:ea typeface="Raleway SemiBold"/>
                  <a:cs typeface="Raleway SemiBold"/>
                  <a:sym typeface="Raleway SemiBold"/>
                </a:rPr>
                <a:t>Tekniikkaa ja taloutta </a:t>
              </a:r>
              <a:endParaRPr sz="1800" b="0" i="0" u="none" strike="noStrike" cap="none">
                <a:solidFill>
                  <a:schemeClr val="lt1"/>
                </a:solidFill>
                <a:latin typeface="Raleway SemiBold"/>
                <a:ea typeface="Raleway SemiBold"/>
                <a:cs typeface="Raleway SemiBold"/>
                <a:sym typeface="Raleway SemiBold"/>
              </a:endParaRPr>
            </a:p>
          </p:txBody>
        </p:sp>
        <p:sp>
          <p:nvSpPr>
            <p:cNvPr id="131" name="Google Shape;131;p4"/>
            <p:cNvSpPr/>
            <p:nvPr/>
          </p:nvSpPr>
          <p:spPr>
            <a:xfrm>
              <a:off x="1950481" y="3078371"/>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4"/>
            <p:cNvSpPr/>
            <p:nvPr/>
          </p:nvSpPr>
          <p:spPr>
            <a:xfrm>
              <a:off x="1600871" y="2894925"/>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4"/>
            <p:cNvSpPr/>
            <p:nvPr/>
          </p:nvSpPr>
          <p:spPr>
            <a:xfrm>
              <a:off x="3356501" y="1610807"/>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4"/>
            <p:cNvSpPr txBox="1"/>
            <p:nvPr/>
          </p:nvSpPr>
          <p:spPr>
            <a:xfrm>
              <a:off x="3591793" y="1853328"/>
              <a:ext cx="12585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Raleway SemiBold"/>
                  <a:ea typeface="Raleway SemiBold"/>
                  <a:cs typeface="Raleway SemiBold"/>
                  <a:sym typeface="Raleway SemiBold"/>
                </a:rPr>
                <a:t>Ongelman-ratkaisua</a:t>
              </a:r>
              <a:endParaRPr sz="1800" b="0" i="0" u="none" strike="noStrike" cap="none">
                <a:solidFill>
                  <a:schemeClr val="lt1"/>
                </a:solidFill>
                <a:latin typeface="Raleway SemiBold"/>
                <a:ea typeface="Raleway SemiBold"/>
                <a:cs typeface="Raleway SemiBold"/>
                <a:sym typeface="Raleway SemiBold"/>
              </a:endParaRPr>
            </a:p>
          </p:txBody>
        </p:sp>
        <p:sp>
          <p:nvSpPr>
            <p:cNvPr id="135" name="Google Shape;135;p4"/>
            <p:cNvSpPr/>
            <p:nvPr/>
          </p:nvSpPr>
          <p:spPr>
            <a:xfrm>
              <a:off x="4535769" y="2882045"/>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4"/>
            <p:cNvSpPr/>
            <p:nvPr/>
          </p:nvSpPr>
          <p:spPr>
            <a:xfrm>
              <a:off x="4863385" y="3085006"/>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4"/>
            <p:cNvSpPr/>
            <p:nvPr/>
          </p:nvSpPr>
          <p:spPr>
            <a:xfrm>
              <a:off x="1896636" y="814575"/>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4"/>
            <p:cNvSpPr txBox="1"/>
            <p:nvPr/>
          </p:nvSpPr>
          <p:spPr>
            <a:xfrm>
              <a:off x="2163237" y="1043421"/>
              <a:ext cx="11883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Raleway SemiBold"/>
                  <a:ea typeface="Raleway SemiBold"/>
                  <a:cs typeface="Raleway SemiBold"/>
                  <a:sym typeface="Raleway SemiBold"/>
                </a:rPr>
                <a:t>Laaja-</a:t>
              </a:r>
              <a:endParaRPr sz="1800" b="0" i="0" u="none" strike="noStrike" cap="none">
                <a:solidFill>
                  <a:schemeClr val="lt1"/>
                </a:solidFill>
                <a:latin typeface="Raleway SemiBold"/>
                <a:ea typeface="Raleway SemiBold"/>
                <a:cs typeface="Raleway SemiBold"/>
                <a:sym typeface="Raleway SemiBold"/>
              </a:endParaRPr>
            </a:p>
            <a:p>
              <a:pPr marL="0" marR="0" lvl="0" indent="0" algn="ctr"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Raleway SemiBold"/>
                  <a:ea typeface="Raleway SemiBold"/>
                  <a:cs typeface="Raleway SemiBold"/>
                  <a:sym typeface="Raleway SemiBold"/>
                </a:rPr>
                <a:t>alaista osaamista</a:t>
              </a:r>
              <a:endParaRPr sz="1800" b="0" i="0" u="none" strike="noStrike" cap="none">
                <a:solidFill>
                  <a:schemeClr val="lt1"/>
                </a:solidFill>
                <a:latin typeface="Raleway SemiBold"/>
                <a:ea typeface="Raleway SemiBold"/>
                <a:cs typeface="Raleway SemiBold"/>
                <a:sym typeface="Raleway SemiBold"/>
              </a:endParaRPr>
            </a:p>
          </p:txBody>
        </p:sp>
        <p:sp>
          <p:nvSpPr>
            <p:cNvPr id="139" name="Google Shape;139;p4"/>
            <p:cNvSpPr/>
            <p:nvPr/>
          </p:nvSpPr>
          <p:spPr>
            <a:xfrm>
              <a:off x="3068320" y="845020"/>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4"/>
            <p:cNvSpPr/>
            <p:nvPr/>
          </p:nvSpPr>
          <p:spPr>
            <a:xfrm>
              <a:off x="3356501" y="0"/>
              <a:ext cx="1721400" cy="1477800"/>
            </a:xfrm>
            <a:prstGeom prst="hexagon">
              <a:avLst>
                <a:gd name="adj" fmla="val 25000"/>
                <a:gd name="vf" fmla="val 115470"/>
              </a:avLst>
            </a:prstGeom>
            <a:blipFill rotWithShape="1">
              <a:blip r:embed="rId3">
                <a:alphaModFix/>
              </a:blip>
              <a:stretch>
                <a:fillRect l="-13990" r="-13989"/>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4"/>
            <p:cNvSpPr/>
            <p:nvPr/>
          </p:nvSpPr>
          <p:spPr>
            <a:xfrm>
              <a:off x="3395936" y="654939"/>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4"/>
            <p:cNvSpPr/>
            <p:nvPr/>
          </p:nvSpPr>
          <p:spPr>
            <a:xfrm>
              <a:off x="4823950" y="812234"/>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4"/>
            <p:cNvSpPr txBox="1"/>
            <p:nvPr/>
          </p:nvSpPr>
          <p:spPr>
            <a:xfrm>
              <a:off x="5090551" y="1041080"/>
              <a:ext cx="11883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fi-FI" sz="1800" b="0" i="0" u="none" strike="noStrike" cap="none">
                  <a:solidFill>
                    <a:schemeClr val="lt1"/>
                  </a:solidFill>
                  <a:latin typeface="Raleway SemiBold"/>
                  <a:ea typeface="Raleway SemiBold"/>
                  <a:cs typeface="Raleway SemiBold"/>
                  <a:sym typeface="Raleway SemiBold"/>
                </a:rPr>
                <a:t>Tiivis ja inspiroiva yhteisö</a:t>
              </a:r>
              <a:endParaRPr sz="1800" b="0" i="0" u="none" strike="noStrike" cap="none">
                <a:solidFill>
                  <a:schemeClr val="lt1"/>
                </a:solidFill>
                <a:latin typeface="Raleway SemiBold"/>
                <a:ea typeface="Raleway SemiBold"/>
                <a:cs typeface="Raleway SemiBold"/>
                <a:sym typeface="Raleway SemiBold"/>
              </a:endParaRPr>
            </a:p>
          </p:txBody>
        </p:sp>
        <p:sp>
          <p:nvSpPr>
            <p:cNvPr id="144" name="Google Shape;144;p4"/>
            <p:cNvSpPr/>
            <p:nvPr/>
          </p:nvSpPr>
          <p:spPr>
            <a:xfrm>
              <a:off x="6304291" y="1464441"/>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4"/>
            <p:cNvSpPr/>
            <p:nvPr/>
          </p:nvSpPr>
          <p:spPr>
            <a:xfrm>
              <a:off x="6297465" y="1624468"/>
              <a:ext cx="1721400" cy="1477800"/>
            </a:xfrm>
            <a:prstGeom prst="hexagon">
              <a:avLst>
                <a:gd name="adj" fmla="val 25000"/>
                <a:gd name="vf" fmla="val 115470"/>
              </a:avLst>
            </a:prstGeom>
            <a:blipFill rotWithShape="1">
              <a:blip r:embed="rId4">
                <a:alphaModFix/>
              </a:blip>
              <a:stretch>
                <a:fillRect l="-6992" r="-6991"/>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4"/>
            <p:cNvSpPr/>
            <p:nvPr/>
          </p:nvSpPr>
          <p:spPr>
            <a:xfrm>
              <a:off x="6644799" y="1650618"/>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47" name="Google Shape;147;p4"/>
          <p:cNvPicPr preferRelativeResize="0"/>
          <p:nvPr/>
        </p:nvPicPr>
        <p:blipFill rotWithShape="1">
          <a:blip r:embed="rId5">
            <a:alphaModFix/>
          </a:blip>
          <a:srcRect l="1867" t="29365" r="48321" b="5116"/>
          <a:stretch/>
        </p:blipFill>
        <p:spPr>
          <a:xfrm>
            <a:off x="582675" y="1831875"/>
            <a:ext cx="1861200" cy="1619100"/>
          </a:xfrm>
          <a:prstGeom prst="hexagon">
            <a:avLst>
              <a:gd name="adj" fmla="val 25000"/>
              <a:gd name="vf" fmla="val 115470"/>
            </a:avLst>
          </a:prstGeom>
          <a:noFill/>
          <a:ln w="28575" cap="flat" cmpd="sng">
            <a:solidFill>
              <a:schemeClr val="dk2"/>
            </a:solidFill>
            <a:prstDash val="solid"/>
            <a:round/>
            <a:headEnd type="none" w="sm" len="sm"/>
            <a:tailEnd type="none" w="sm" len="sm"/>
          </a:ln>
        </p:spPr>
      </p:pic>
      <p:pic>
        <p:nvPicPr>
          <p:cNvPr id="148" name="Google Shape;148;p4"/>
          <p:cNvPicPr preferRelativeResize="0"/>
          <p:nvPr/>
        </p:nvPicPr>
        <p:blipFill rotWithShape="1">
          <a:blip r:embed="rId6">
            <a:alphaModFix/>
          </a:blip>
          <a:srcRect l="28556" t="29008" r="26564" b="10366"/>
          <a:stretch/>
        </p:blipFill>
        <p:spPr>
          <a:xfrm>
            <a:off x="5172850" y="2725500"/>
            <a:ext cx="1798500" cy="1619100"/>
          </a:xfrm>
          <a:prstGeom prst="hexagon">
            <a:avLst>
              <a:gd name="adj" fmla="val 25000"/>
              <a:gd name="vf" fmla="val 115470"/>
            </a:avLst>
          </a:prstGeom>
          <a:noFill/>
          <a:ln w="28575"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ef662f0ac3_2_30"/>
          <p:cNvSpPr txBox="1">
            <a:spLocks noGrp="1"/>
          </p:cNvSpPr>
          <p:nvPr>
            <p:ph type="title"/>
          </p:nvPr>
        </p:nvSpPr>
        <p:spPr>
          <a:xfrm>
            <a:off x="457200" y="223428"/>
            <a:ext cx="8229600" cy="8574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fi-FI"/>
              <a:t>Mitä tuotantotalous on?</a:t>
            </a:r>
            <a:endParaRPr/>
          </a:p>
        </p:txBody>
      </p:sp>
      <p:sp>
        <p:nvSpPr>
          <p:cNvPr id="154" name="Google Shape;154;g1ef662f0ac3_2_30"/>
          <p:cNvSpPr txBox="1">
            <a:spLocks noGrp="1"/>
          </p:cNvSpPr>
          <p:nvPr>
            <p:ph type="body" idx="1"/>
          </p:nvPr>
        </p:nvSpPr>
        <p:spPr>
          <a:xfrm>
            <a:off x="457200" y="1529925"/>
            <a:ext cx="8229600" cy="20109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fi-FI"/>
              <a:t>Miten luodaan kestävää arvoa?</a:t>
            </a:r>
            <a:endParaRPr/>
          </a:p>
          <a:p>
            <a:pPr marL="0" lvl="0" indent="0" algn="l" rtl="0">
              <a:spcBef>
                <a:spcPts val="480"/>
              </a:spcBef>
              <a:spcAft>
                <a:spcPts val="0"/>
              </a:spcAft>
              <a:buNone/>
            </a:pPr>
            <a:r>
              <a:rPr lang="fi-FI"/>
              <a:t>Miten johdetaan hyvinvoivaa organisaatiota?</a:t>
            </a:r>
            <a:endParaRPr/>
          </a:p>
          <a:p>
            <a:pPr marL="0" lvl="0" indent="0" algn="l" rtl="0">
              <a:spcBef>
                <a:spcPts val="480"/>
              </a:spcBef>
              <a:spcAft>
                <a:spcPts val="0"/>
              </a:spcAft>
              <a:buNone/>
            </a:pPr>
            <a:r>
              <a:rPr lang="fi-FI"/>
              <a:t>Miten valmistetaan tuotteita tehokkaasti?</a:t>
            </a:r>
            <a:endParaRPr/>
          </a:p>
          <a:p>
            <a:pPr marL="0" lvl="0" indent="0" algn="l" rtl="0">
              <a:spcBef>
                <a:spcPts val="480"/>
              </a:spcBef>
              <a:spcAft>
                <a:spcPts val="0"/>
              </a:spcAft>
              <a:buNone/>
            </a:pPr>
            <a:r>
              <a:rPr lang="fi-FI"/>
              <a:t>Miten luodaan käyttäjäystävällisiä palveluita?</a:t>
            </a:r>
            <a:endParaRPr/>
          </a:p>
          <a:p>
            <a:pPr marL="0" lvl="0" indent="0" algn="l" rtl="0">
              <a:spcBef>
                <a:spcPts val="480"/>
              </a:spcBef>
              <a:spcAft>
                <a:spcPts val="0"/>
              </a:spcAft>
              <a:buNone/>
            </a:pPr>
            <a:endParaRPr/>
          </a:p>
          <a:p>
            <a:pPr marL="0" lvl="0" indent="0" algn="l" rtl="0">
              <a:spcBef>
                <a:spcPts val="480"/>
              </a:spcBef>
              <a:spcAft>
                <a:spcPts val="0"/>
              </a:spcAft>
              <a:buNone/>
            </a:pPr>
            <a:r>
              <a:rPr lang="fi-FI"/>
              <a:t>Mahdollistaa itsensä näköisen uran!</a:t>
            </a:r>
            <a:endParaRPr/>
          </a:p>
          <a:p>
            <a:pPr marL="0" lvl="0" indent="0" algn="l" rtl="0">
              <a:spcBef>
                <a:spcPts val="480"/>
              </a:spcBef>
              <a:spcAft>
                <a:spcPts val="0"/>
              </a:spcAft>
              <a:buNone/>
            </a:pPr>
            <a:endParaRPr/>
          </a:p>
          <a:p>
            <a:pPr marL="0" lvl="0" indent="0" algn="l" rtl="0">
              <a:spcBef>
                <a:spcPts val="480"/>
              </a:spcBef>
              <a:spcAft>
                <a:spcPts val="0"/>
              </a:spcAft>
              <a:buNone/>
            </a:pPr>
            <a:endParaRPr/>
          </a:p>
          <a:p>
            <a:pPr marL="0" lvl="0" indent="0" algn="l" rtl="0">
              <a:spcBef>
                <a:spcPts val="480"/>
              </a:spcBef>
              <a:spcAft>
                <a:spcPts val="0"/>
              </a:spcAft>
              <a:buNone/>
            </a:pPr>
            <a:endParaRPr/>
          </a:p>
          <a:p>
            <a:pPr marL="0" lvl="0" indent="0" algn="l" rtl="0">
              <a:spcBef>
                <a:spcPts val="48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5"/>
          <p:cNvPicPr preferRelativeResize="0"/>
          <p:nvPr/>
        </p:nvPicPr>
        <p:blipFill rotWithShape="1">
          <a:blip r:embed="rId3">
            <a:alphaModFix/>
          </a:blip>
          <a:srcRect/>
          <a:stretch/>
        </p:blipFill>
        <p:spPr>
          <a:xfrm>
            <a:off x="350154" y="305777"/>
            <a:ext cx="2187204" cy="1748620"/>
          </a:xfrm>
          <a:prstGeom prst="rect">
            <a:avLst/>
          </a:prstGeom>
          <a:noFill/>
          <a:ln>
            <a:noFill/>
          </a:ln>
        </p:spPr>
      </p:pic>
      <p:grpSp>
        <p:nvGrpSpPr>
          <p:cNvPr id="161" name="Google Shape;161;p5"/>
          <p:cNvGrpSpPr/>
          <p:nvPr/>
        </p:nvGrpSpPr>
        <p:grpSpPr>
          <a:xfrm>
            <a:off x="1246575" y="227243"/>
            <a:ext cx="7017062" cy="3978703"/>
            <a:chOff x="3349" y="195385"/>
            <a:chExt cx="6853938" cy="3832309"/>
          </a:xfrm>
        </p:grpSpPr>
        <p:sp>
          <p:nvSpPr>
            <p:cNvPr id="162" name="Google Shape;162;p5"/>
            <p:cNvSpPr/>
            <p:nvPr/>
          </p:nvSpPr>
          <p:spPr>
            <a:xfrm>
              <a:off x="3596140" y="195385"/>
              <a:ext cx="1105473" cy="736982"/>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5"/>
            <p:cNvSpPr txBox="1"/>
            <p:nvPr/>
          </p:nvSpPr>
          <p:spPr>
            <a:xfrm>
              <a:off x="3617725" y="216970"/>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Aalto-yliopisto</a:t>
              </a:r>
              <a:endParaRPr sz="1400" b="0" i="0" u="none" strike="noStrike" cap="none">
                <a:solidFill>
                  <a:srgbClr val="000000"/>
                </a:solidFill>
                <a:latin typeface="Arial"/>
                <a:ea typeface="Arial"/>
                <a:cs typeface="Arial"/>
                <a:sym typeface="Arial"/>
              </a:endParaRPr>
            </a:p>
          </p:txBody>
        </p:sp>
        <p:sp>
          <p:nvSpPr>
            <p:cNvPr id="164" name="Google Shape;164;p5"/>
            <p:cNvSpPr/>
            <p:nvPr/>
          </p:nvSpPr>
          <p:spPr>
            <a:xfrm>
              <a:off x="2711760" y="932368"/>
              <a:ext cx="1437116" cy="29479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65" name="Google Shape;165;p5"/>
            <p:cNvSpPr/>
            <p:nvPr/>
          </p:nvSpPr>
          <p:spPr>
            <a:xfrm>
              <a:off x="2159024" y="1227161"/>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5"/>
            <p:cNvSpPr txBox="1"/>
            <p:nvPr/>
          </p:nvSpPr>
          <p:spPr>
            <a:xfrm>
              <a:off x="2180609" y="1248746"/>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Kauppakorkeakoulu</a:t>
              </a:r>
              <a:endParaRPr sz="1400" b="0" i="0" u="none" strike="noStrike" cap="none">
                <a:solidFill>
                  <a:srgbClr val="000000"/>
                </a:solidFill>
                <a:latin typeface="Arial"/>
                <a:ea typeface="Arial"/>
                <a:cs typeface="Arial"/>
                <a:sym typeface="Arial"/>
              </a:endParaRPr>
            </a:p>
          </p:txBody>
        </p:sp>
        <p:sp>
          <p:nvSpPr>
            <p:cNvPr id="167" name="Google Shape;167;p5"/>
            <p:cNvSpPr/>
            <p:nvPr/>
          </p:nvSpPr>
          <p:spPr>
            <a:xfrm>
              <a:off x="4103157" y="932368"/>
              <a:ext cx="91440" cy="294793"/>
            </a:xfrm>
            <a:custGeom>
              <a:avLst/>
              <a:gdLst/>
              <a:ahLst/>
              <a:cxnLst/>
              <a:rect l="l" t="t" r="r" b="b"/>
              <a:pathLst>
                <a:path w="120000" h="120000" extrusionOk="0">
                  <a:moveTo>
                    <a:pt x="60000" y="0"/>
                  </a:moveTo>
                  <a:lnTo>
                    <a:pt x="6000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68" name="Google Shape;168;p5"/>
            <p:cNvSpPr/>
            <p:nvPr/>
          </p:nvSpPr>
          <p:spPr>
            <a:xfrm>
              <a:off x="3596140" y="1227161"/>
              <a:ext cx="1105473" cy="736982"/>
            </a:xfrm>
            <a:prstGeom prst="roundRect">
              <a:avLst>
                <a:gd name="adj" fmla="val 1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5"/>
            <p:cNvSpPr txBox="1"/>
            <p:nvPr/>
          </p:nvSpPr>
          <p:spPr>
            <a:xfrm>
              <a:off x="3617725" y="1248746"/>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Teknillinen korkeakoulu</a:t>
              </a:r>
              <a:endParaRPr sz="1400" b="0" i="0" u="none" strike="noStrike" cap="none">
                <a:solidFill>
                  <a:srgbClr val="000000"/>
                </a:solidFill>
                <a:latin typeface="Arial"/>
                <a:ea typeface="Arial"/>
                <a:cs typeface="Arial"/>
                <a:sym typeface="Arial"/>
              </a:endParaRPr>
            </a:p>
          </p:txBody>
        </p:sp>
        <p:sp>
          <p:nvSpPr>
            <p:cNvPr id="170" name="Google Shape;170;p5"/>
            <p:cNvSpPr/>
            <p:nvPr/>
          </p:nvSpPr>
          <p:spPr>
            <a:xfrm>
              <a:off x="1993202" y="1964143"/>
              <a:ext cx="2155674" cy="29479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71" name="Google Shape;171;p5"/>
            <p:cNvSpPr/>
            <p:nvPr/>
          </p:nvSpPr>
          <p:spPr>
            <a:xfrm>
              <a:off x="1440465" y="2258937"/>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5"/>
            <p:cNvSpPr txBox="1"/>
            <p:nvPr/>
          </p:nvSpPr>
          <p:spPr>
            <a:xfrm>
              <a:off x="1462050" y="2280522"/>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Kemian tekniikan korkeakoulu</a:t>
              </a:r>
              <a:endParaRPr sz="1400" b="0" i="0" u="none" strike="noStrike" cap="none">
                <a:solidFill>
                  <a:srgbClr val="000000"/>
                </a:solidFill>
                <a:latin typeface="Arial"/>
                <a:ea typeface="Arial"/>
                <a:cs typeface="Arial"/>
                <a:sym typeface="Arial"/>
              </a:endParaRPr>
            </a:p>
          </p:txBody>
        </p:sp>
        <p:sp>
          <p:nvSpPr>
            <p:cNvPr id="173" name="Google Shape;173;p5"/>
            <p:cNvSpPr/>
            <p:nvPr/>
          </p:nvSpPr>
          <p:spPr>
            <a:xfrm>
              <a:off x="3430319" y="1964143"/>
              <a:ext cx="718558" cy="29479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74" name="Google Shape;174;p5"/>
            <p:cNvSpPr/>
            <p:nvPr/>
          </p:nvSpPr>
          <p:spPr>
            <a:xfrm>
              <a:off x="2877582" y="2258937"/>
              <a:ext cx="1105473" cy="736982"/>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5"/>
            <p:cNvSpPr txBox="1"/>
            <p:nvPr/>
          </p:nvSpPr>
          <p:spPr>
            <a:xfrm>
              <a:off x="2899167" y="2280522"/>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Perustieteiden korkeakoulu</a:t>
              </a:r>
              <a:endParaRPr sz="1400" b="0" i="0" u="none" strike="noStrike" cap="none">
                <a:solidFill>
                  <a:srgbClr val="000000"/>
                </a:solidFill>
                <a:latin typeface="Arial"/>
                <a:ea typeface="Arial"/>
                <a:cs typeface="Arial"/>
                <a:sym typeface="Arial"/>
              </a:endParaRPr>
            </a:p>
          </p:txBody>
        </p:sp>
        <p:sp>
          <p:nvSpPr>
            <p:cNvPr id="176" name="Google Shape;176;p5"/>
            <p:cNvSpPr/>
            <p:nvPr/>
          </p:nvSpPr>
          <p:spPr>
            <a:xfrm>
              <a:off x="556086" y="2995919"/>
              <a:ext cx="2874232" cy="29479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77" name="Google Shape;177;p5"/>
            <p:cNvSpPr/>
            <p:nvPr/>
          </p:nvSpPr>
          <p:spPr>
            <a:xfrm>
              <a:off x="3349" y="3290712"/>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5"/>
            <p:cNvSpPr txBox="1"/>
            <p:nvPr/>
          </p:nvSpPr>
          <p:spPr>
            <a:xfrm>
              <a:off x="24934" y="3312297"/>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Teknillinen psykologia</a:t>
              </a:r>
              <a:endParaRPr sz="1400" b="0" i="0" u="none" strike="noStrike" cap="none">
                <a:solidFill>
                  <a:srgbClr val="000000"/>
                </a:solidFill>
                <a:latin typeface="Arial"/>
                <a:ea typeface="Arial"/>
                <a:cs typeface="Arial"/>
                <a:sym typeface="Arial"/>
              </a:endParaRPr>
            </a:p>
          </p:txBody>
        </p:sp>
        <p:sp>
          <p:nvSpPr>
            <p:cNvPr id="179" name="Google Shape;179;p5"/>
            <p:cNvSpPr/>
            <p:nvPr/>
          </p:nvSpPr>
          <p:spPr>
            <a:xfrm>
              <a:off x="1993202" y="2995919"/>
              <a:ext cx="1437116" cy="29479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80" name="Google Shape;180;p5"/>
            <p:cNvSpPr/>
            <p:nvPr/>
          </p:nvSpPr>
          <p:spPr>
            <a:xfrm>
              <a:off x="1440465" y="3290712"/>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5"/>
            <p:cNvSpPr txBox="1"/>
            <p:nvPr/>
          </p:nvSpPr>
          <p:spPr>
            <a:xfrm>
              <a:off x="1462050" y="3312297"/>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Tietotekniikka</a:t>
              </a:r>
              <a:endParaRPr sz="1400" b="0" i="0" u="none" strike="noStrike" cap="none">
                <a:solidFill>
                  <a:srgbClr val="000000"/>
                </a:solidFill>
                <a:latin typeface="Arial"/>
                <a:ea typeface="Arial"/>
                <a:cs typeface="Arial"/>
                <a:sym typeface="Arial"/>
              </a:endParaRPr>
            </a:p>
          </p:txBody>
        </p:sp>
        <p:sp>
          <p:nvSpPr>
            <p:cNvPr id="182" name="Google Shape;182;p5"/>
            <p:cNvSpPr/>
            <p:nvPr/>
          </p:nvSpPr>
          <p:spPr>
            <a:xfrm>
              <a:off x="3384599" y="2995919"/>
              <a:ext cx="91440" cy="294793"/>
            </a:xfrm>
            <a:custGeom>
              <a:avLst/>
              <a:gdLst/>
              <a:ahLst/>
              <a:cxnLst/>
              <a:rect l="l" t="t" r="r" b="b"/>
              <a:pathLst>
                <a:path w="120000" h="120000" extrusionOk="0">
                  <a:moveTo>
                    <a:pt x="60000" y="0"/>
                  </a:moveTo>
                  <a:lnTo>
                    <a:pt x="6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83" name="Google Shape;183;p5"/>
            <p:cNvSpPr/>
            <p:nvPr/>
          </p:nvSpPr>
          <p:spPr>
            <a:xfrm>
              <a:off x="2877582" y="3290712"/>
              <a:ext cx="1105473" cy="736982"/>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5"/>
            <p:cNvSpPr txBox="1"/>
            <p:nvPr/>
          </p:nvSpPr>
          <p:spPr>
            <a:xfrm>
              <a:off x="2899167" y="3312297"/>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Tuotantotalous</a:t>
              </a:r>
              <a:endParaRPr sz="1400" b="0" i="0" u="none" strike="noStrike" cap="none">
                <a:solidFill>
                  <a:srgbClr val="000000"/>
                </a:solidFill>
                <a:latin typeface="Arial"/>
                <a:ea typeface="Arial"/>
                <a:cs typeface="Arial"/>
                <a:sym typeface="Arial"/>
              </a:endParaRPr>
            </a:p>
          </p:txBody>
        </p:sp>
        <p:sp>
          <p:nvSpPr>
            <p:cNvPr id="185" name="Google Shape;185;p5"/>
            <p:cNvSpPr/>
            <p:nvPr/>
          </p:nvSpPr>
          <p:spPr>
            <a:xfrm>
              <a:off x="3430319" y="2995919"/>
              <a:ext cx="1437116" cy="29479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86" name="Google Shape;186;p5"/>
            <p:cNvSpPr/>
            <p:nvPr/>
          </p:nvSpPr>
          <p:spPr>
            <a:xfrm>
              <a:off x="4314698" y="3290712"/>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5"/>
            <p:cNvSpPr txBox="1"/>
            <p:nvPr/>
          </p:nvSpPr>
          <p:spPr>
            <a:xfrm>
              <a:off x="4336283" y="3312297"/>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Informaatioverkostot</a:t>
              </a:r>
              <a:endParaRPr sz="1400" b="0" i="0" u="none" strike="noStrike" cap="none">
                <a:solidFill>
                  <a:srgbClr val="000000"/>
                </a:solidFill>
                <a:latin typeface="Arial"/>
                <a:ea typeface="Arial"/>
                <a:cs typeface="Arial"/>
                <a:sym typeface="Arial"/>
              </a:endParaRPr>
            </a:p>
          </p:txBody>
        </p:sp>
        <p:sp>
          <p:nvSpPr>
            <p:cNvPr id="188" name="Google Shape;188;p5"/>
            <p:cNvSpPr/>
            <p:nvPr/>
          </p:nvSpPr>
          <p:spPr>
            <a:xfrm>
              <a:off x="3430319" y="2995919"/>
              <a:ext cx="2874232" cy="29479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89" name="Google Shape;189;p5"/>
            <p:cNvSpPr/>
            <p:nvPr/>
          </p:nvSpPr>
          <p:spPr>
            <a:xfrm>
              <a:off x="5751814" y="3290712"/>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5"/>
            <p:cNvSpPr txBox="1"/>
            <p:nvPr/>
          </p:nvSpPr>
          <p:spPr>
            <a:xfrm>
              <a:off x="5773399" y="3312297"/>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Teknillinen fysiikka ja matematiikka</a:t>
              </a:r>
              <a:endParaRPr sz="1400" b="0" i="0" u="none" strike="noStrike" cap="none">
                <a:solidFill>
                  <a:srgbClr val="000000"/>
                </a:solidFill>
                <a:latin typeface="Arial"/>
                <a:ea typeface="Arial"/>
                <a:cs typeface="Arial"/>
                <a:sym typeface="Arial"/>
              </a:endParaRPr>
            </a:p>
          </p:txBody>
        </p:sp>
        <p:sp>
          <p:nvSpPr>
            <p:cNvPr id="191" name="Google Shape;191;p5"/>
            <p:cNvSpPr/>
            <p:nvPr/>
          </p:nvSpPr>
          <p:spPr>
            <a:xfrm>
              <a:off x="4148877" y="1964143"/>
              <a:ext cx="718558" cy="29479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92" name="Google Shape;192;p5"/>
            <p:cNvSpPr/>
            <p:nvPr/>
          </p:nvSpPr>
          <p:spPr>
            <a:xfrm>
              <a:off x="4314698" y="2258937"/>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5"/>
            <p:cNvSpPr txBox="1"/>
            <p:nvPr/>
          </p:nvSpPr>
          <p:spPr>
            <a:xfrm>
              <a:off x="4336283" y="2280522"/>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Sähkötekniikan korkeakoulu</a:t>
              </a:r>
              <a:endParaRPr sz="1400" b="0" i="0" u="none" strike="noStrike" cap="none">
                <a:solidFill>
                  <a:srgbClr val="000000"/>
                </a:solidFill>
                <a:latin typeface="Arial"/>
                <a:ea typeface="Arial"/>
                <a:cs typeface="Arial"/>
                <a:sym typeface="Arial"/>
              </a:endParaRPr>
            </a:p>
          </p:txBody>
        </p:sp>
        <p:sp>
          <p:nvSpPr>
            <p:cNvPr id="194" name="Google Shape;194;p5"/>
            <p:cNvSpPr/>
            <p:nvPr/>
          </p:nvSpPr>
          <p:spPr>
            <a:xfrm>
              <a:off x="4148877" y="1964143"/>
              <a:ext cx="2155674" cy="29479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95" name="Google Shape;195;p5"/>
            <p:cNvSpPr/>
            <p:nvPr/>
          </p:nvSpPr>
          <p:spPr>
            <a:xfrm>
              <a:off x="5751814" y="2258937"/>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5"/>
            <p:cNvSpPr txBox="1"/>
            <p:nvPr/>
          </p:nvSpPr>
          <p:spPr>
            <a:xfrm>
              <a:off x="5773399" y="2280522"/>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Insinööritieteiden korkeakoulu</a:t>
              </a:r>
              <a:endParaRPr sz="1400" b="0" i="0" u="none" strike="noStrike" cap="none">
                <a:solidFill>
                  <a:srgbClr val="000000"/>
                </a:solidFill>
                <a:latin typeface="Arial"/>
                <a:ea typeface="Arial"/>
                <a:cs typeface="Arial"/>
                <a:sym typeface="Arial"/>
              </a:endParaRPr>
            </a:p>
          </p:txBody>
        </p:sp>
        <p:sp>
          <p:nvSpPr>
            <p:cNvPr id="197" name="Google Shape;197;p5"/>
            <p:cNvSpPr/>
            <p:nvPr/>
          </p:nvSpPr>
          <p:spPr>
            <a:xfrm>
              <a:off x="4148877" y="932368"/>
              <a:ext cx="1437116" cy="29479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98" name="Google Shape;198;p5"/>
            <p:cNvSpPr/>
            <p:nvPr/>
          </p:nvSpPr>
          <p:spPr>
            <a:xfrm>
              <a:off x="5033256" y="1227161"/>
              <a:ext cx="1105473" cy="736982"/>
            </a:xfrm>
            <a:prstGeom prst="roundRect">
              <a:avLst>
                <a:gd name="adj" fmla="val 10000"/>
              </a:avLst>
            </a:prstGeom>
            <a:solidFill>
              <a:srgbClr val="011F6A">
                <a:alpha val="45882"/>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5"/>
            <p:cNvSpPr txBox="1"/>
            <p:nvPr/>
          </p:nvSpPr>
          <p:spPr>
            <a:xfrm>
              <a:off x="5054841" y="1248746"/>
              <a:ext cx="1062303" cy="693812"/>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fi-FI" sz="800" b="0" i="0" u="none" strike="noStrike" cap="none">
                  <a:solidFill>
                    <a:schemeClr val="lt1"/>
                  </a:solidFill>
                  <a:latin typeface="Arial"/>
                  <a:ea typeface="Arial"/>
                  <a:cs typeface="Arial"/>
                  <a:sym typeface="Arial"/>
                </a:rPr>
                <a:t>Taiteiden ja suunnittelun korkeakoulu</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530028" y="276788"/>
            <a:ext cx="8229600" cy="85725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TUTKINTO</a:t>
            </a:r>
            <a:endParaRPr/>
          </a:p>
        </p:txBody>
      </p:sp>
      <p:grpSp>
        <p:nvGrpSpPr>
          <p:cNvPr id="206" name="Google Shape;206;p6"/>
          <p:cNvGrpSpPr/>
          <p:nvPr/>
        </p:nvGrpSpPr>
        <p:grpSpPr>
          <a:xfrm>
            <a:off x="458583" y="1883159"/>
            <a:ext cx="8228216" cy="1834381"/>
            <a:chOff x="1383" y="473459"/>
            <a:chExt cx="8228216" cy="1834381"/>
          </a:xfrm>
        </p:grpSpPr>
        <p:sp>
          <p:nvSpPr>
            <p:cNvPr id="207" name="Google Shape;207;p6"/>
            <p:cNvSpPr/>
            <p:nvPr/>
          </p:nvSpPr>
          <p:spPr>
            <a:xfrm>
              <a:off x="1383" y="473459"/>
              <a:ext cx="1834381" cy="1834381"/>
            </a:xfrm>
            <a:prstGeom prst="ellipse">
              <a:avLst/>
            </a:prstGeom>
            <a:solidFill>
              <a:srgbClr val="002E7D"/>
            </a:solidFill>
            <a:ln w="25400" cap="flat" cmpd="sng">
              <a:solidFill>
                <a:srgbClr val="0033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6"/>
            <p:cNvSpPr txBox="1"/>
            <p:nvPr/>
          </p:nvSpPr>
          <p:spPr>
            <a:xfrm>
              <a:off x="270022" y="742098"/>
              <a:ext cx="1332166" cy="1297103"/>
            </a:xfrm>
            <a:prstGeom prst="rect">
              <a:avLst/>
            </a:prstGeom>
            <a:noFill/>
            <a:ln>
              <a:noFill/>
            </a:ln>
          </p:spPr>
          <p:txBody>
            <a:bodyPr spcFirstLastPara="1" wrap="square" lIns="21575" tIns="21575" rIns="21575" bIns="215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fi-FI" sz="1500" b="0" i="0" u="none" strike="noStrike" cap="none">
                  <a:solidFill>
                    <a:schemeClr val="lt1"/>
                  </a:solidFill>
                  <a:latin typeface="Raleway SemiBold"/>
                  <a:ea typeface="Raleway SemiBold"/>
                  <a:cs typeface="Raleway SemiBold"/>
                  <a:sym typeface="Raleway SemiBold"/>
                </a:rPr>
                <a:t>Kandiohjelma</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595"/>
                </a:spcBef>
                <a:spcAft>
                  <a:spcPts val="0"/>
                </a:spcAft>
                <a:buClr>
                  <a:schemeClr val="lt1"/>
                </a:buClr>
                <a:buSzPts val="1500"/>
                <a:buFont typeface="Calibri"/>
                <a:buChar char="•"/>
              </a:pPr>
              <a:r>
                <a:rPr lang="fi-FI" sz="1500" b="0" i="0" u="none" strike="noStrike" cap="none">
                  <a:solidFill>
                    <a:schemeClr val="lt1"/>
                  </a:solidFill>
                  <a:latin typeface="Raleway SemiBold"/>
                  <a:ea typeface="Raleway SemiBold"/>
                  <a:cs typeface="Raleway SemiBold"/>
                  <a:sym typeface="Raleway SemiBold"/>
                </a:rPr>
                <a:t>180 op</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195"/>
                </a:spcBef>
                <a:spcAft>
                  <a:spcPts val="0"/>
                </a:spcAft>
                <a:buClr>
                  <a:schemeClr val="lt1"/>
                </a:buClr>
                <a:buSzPts val="1500"/>
                <a:buFont typeface="Calibri"/>
                <a:buChar char="•"/>
              </a:pPr>
              <a:r>
                <a:rPr lang="fi-FI" sz="1500" b="0" i="0" u="none" strike="noStrike" cap="none">
                  <a:solidFill>
                    <a:schemeClr val="lt1"/>
                  </a:solidFill>
                  <a:latin typeface="Raleway SemiBold"/>
                  <a:ea typeface="Raleway SemiBold"/>
                  <a:cs typeface="Raleway SemiBold"/>
                  <a:sym typeface="Raleway SemiBold"/>
                </a:rPr>
                <a:t>3 vuotta</a:t>
              </a:r>
              <a:endParaRPr sz="1500" b="0" i="0" u="none" strike="noStrike" cap="none">
                <a:solidFill>
                  <a:srgbClr val="000000"/>
                </a:solidFill>
                <a:latin typeface="Raleway SemiBold"/>
                <a:ea typeface="Raleway SemiBold"/>
                <a:cs typeface="Raleway SemiBold"/>
                <a:sym typeface="Raleway SemiBold"/>
              </a:endParaRPr>
            </a:p>
          </p:txBody>
        </p:sp>
        <p:sp>
          <p:nvSpPr>
            <p:cNvPr id="209" name="Google Shape;209;p6"/>
            <p:cNvSpPr/>
            <p:nvPr/>
          </p:nvSpPr>
          <p:spPr>
            <a:xfrm>
              <a:off x="1984716" y="858679"/>
              <a:ext cx="1063941" cy="1063941"/>
            </a:xfrm>
            <a:prstGeom prst="mathPlus">
              <a:avLst>
                <a:gd name="adj1" fmla="val 23520"/>
              </a:avLst>
            </a:prstGeom>
            <a:solidFill>
              <a:srgbClr val="BFBF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6"/>
            <p:cNvSpPr txBox="1"/>
            <p:nvPr/>
          </p:nvSpPr>
          <p:spPr>
            <a:xfrm>
              <a:off x="2125741" y="1265530"/>
              <a:ext cx="781891" cy="25023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211" name="Google Shape;211;p6"/>
            <p:cNvSpPr/>
            <p:nvPr/>
          </p:nvSpPr>
          <p:spPr>
            <a:xfrm>
              <a:off x="3197609" y="473459"/>
              <a:ext cx="1834381" cy="1834381"/>
            </a:xfrm>
            <a:prstGeom prst="ellipse">
              <a:avLst/>
            </a:prstGeom>
            <a:solidFill>
              <a:srgbClr val="002E7D"/>
            </a:solidFill>
            <a:ln w="25400" cap="flat" cmpd="sng">
              <a:solidFill>
                <a:srgbClr val="002D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6"/>
            <p:cNvSpPr txBox="1"/>
            <p:nvPr/>
          </p:nvSpPr>
          <p:spPr>
            <a:xfrm>
              <a:off x="3466248" y="742098"/>
              <a:ext cx="1297103" cy="1297103"/>
            </a:xfrm>
            <a:prstGeom prst="rect">
              <a:avLst/>
            </a:prstGeom>
            <a:noFill/>
            <a:ln>
              <a:noFill/>
            </a:ln>
          </p:spPr>
          <p:txBody>
            <a:bodyPr spcFirstLastPara="1" wrap="square" lIns="21575" tIns="21575" rIns="21575" bIns="215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fi-FI" sz="1500" b="0" i="0" u="none" strike="noStrike" cap="none">
                  <a:solidFill>
                    <a:schemeClr val="lt1"/>
                  </a:solidFill>
                  <a:latin typeface="Raleway SemiBold"/>
                  <a:ea typeface="Raleway SemiBold"/>
                  <a:cs typeface="Raleway SemiBold"/>
                  <a:sym typeface="Raleway SemiBold"/>
                </a:rPr>
                <a:t>Maisterivaihe</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595"/>
                </a:spcBef>
                <a:spcAft>
                  <a:spcPts val="0"/>
                </a:spcAft>
                <a:buClr>
                  <a:schemeClr val="lt1"/>
                </a:buClr>
                <a:buSzPts val="1500"/>
                <a:buFont typeface="Calibri"/>
                <a:buChar char="•"/>
              </a:pPr>
              <a:r>
                <a:rPr lang="fi-FI" sz="1500" b="0" i="0" u="none" strike="noStrike" cap="none">
                  <a:solidFill>
                    <a:schemeClr val="lt1"/>
                  </a:solidFill>
                  <a:latin typeface="Raleway SemiBold"/>
                  <a:ea typeface="Raleway SemiBold"/>
                  <a:cs typeface="Raleway SemiBold"/>
                  <a:sym typeface="Raleway SemiBold"/>
                </a:rPr>
                <a:t>120 op</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195"/>
                </a:spcBef>
                <a:spcAft>
                  <a:spcPts val="0"/>
                </a:spcAft>
                <a:buClr>
                  <a:schemeClr val="lt1"/>
                </a:buClr>
                <a:buSzPts val="1500"/>
                <a:buFont typeface="Calibri"/>
                <a:buChar char="•"/>
              </a:pPr>
              <a:r>
                <a:rPr lang="fi-FI" sz="1500" b="0" i="0" u="none" strike="noStrike" cap="none">
                  <a:solidFill>
                    <a:schemeClr val="lt1"/>
                  </a:solidFill>
                  <a:latin typeface="Raleway SemiBold"/>
                  <a:ea typeface="Raleway SemiBold"/>
                  <a:cs typeface="Raleway SemiBold"/>
                  <a:sym typeface="Raleway SemiBold"/>
                </a:rPr>
                <a:t>2 vuotta</a:t>
              </a:r>
              <a:endParaRPr sz="1500" b="0" i="0" u="none" strike="noStrike" cap="none">
                <a:solidFill>
                  <a:srgbClr val="000000"/>
                </a:solidFill>
                <a:latin typeface="Raleway SemiBold"/>
                <a:ea typeface="Raleway SemiBold"/>
                <a:cs typeface="Raleway SemiBold"/>
                <a:sym typeface="Raleway SemiBold"/>
              </a:endParaRPr>
            </a:p>
          </p:txBody>
        </p:sp>
        <p:sp>
          <p:nvSpPr>
            <p:cNvPr id="213" name="Google Shape;213;p6"/>
            <p:cNvSpPr/>
            <p:nvPr/>
          </p:nvSpPr>
          <p:spPr>
            <a:xfrm>
              <a:off x="5180942" y="858679"/>
              <a:ext cx="1063941" cy="1063941"/>
            </a:xfrm>
            <a:prstGeom prst="mathEqual">
              <a:avLst>
                <a:gd name="adj1" fmla="val 23520"/>
                <a:gd name="adj2" fmla="val 11760"/>
              </a:avLst>
            </a:prstGeom>
            <a:solidFill>
              <a:srgbClr val="BFBF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6"/>
            <p:cNvSpPr txBox="1"/>
            <p:nvPr/>
          </p:nvSpPr>
          <p:spPr>
            <a:xfrm>
              <a:off x="5321967" y="1077851"/>
              <a:ext cx="781891" cy="62559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215" name="Google Shape;215;p6"/>
            <p:cNvSpPr/>
            <p:nvPr/>
          </p:nvSpPr>
          <p:spPr>
            <a:xfrm>
              <a:off x="6395218" y="473459"/>
              <a:ext cx="1834381" cy="1834381"/>
            </a:xfrm>
            <a:prstGeom prst="ellipse">
              <a:avLst/>
            </a:prstGeom>
            <a:solidFill>
              <a:srgbClr val="002E7D"/>
            </a:solidFill>
            <a:ln w="25400" cap="flat" cmpd="sng">
              <a:solidFill>
                <a:srgbClr val="002A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6"/>
            <p:cNvSpPr txBox="1"/>
            <p:nvPr/>
          </p:nvSpPr>
          <p:spPr>
            <a:xfrm>
              <a:off x="6474075" y="742100"/>
              <a:ext cx="1624200" cy="1297200"/>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fi-FI" sz="1500" b="0" i="0" u="none" strike="noStrike" cap="none">
                  <a:solidFill>
                    <a:schemeClr val="lt1"/>
                  </a:solidFill>
                  <a:latin typeface="Raleway SemiBold"/>
                  <a:ea typeface="Raleway SemiBold"/>
                  <a:cs typeface="Raleway SemiBold"/>
                  <a:sym typeface="Raleway SemiBold"/>
                </a:rPr>
                <a:t>Diplomi-insinööri</a:t>
              </a:r>
              <a:endParaRPr sz="1500" b="0" i="0" u="none" strike="noStrike" cap="none">
                <a:solidFill>
                  <a:srgbClr val="000000"/>
                </a:solidFill>
                <a:latin typeface="Raleway SemiBold"/>
                <a:ea typeface="Raleway SemiBold"/>
                <a:cs typeface="Raleway SemiBold"/>
                <a:sym typeface="Raleway SemiBold"/>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7"/>
          <p:cNvSpPr txBox="1">
            <a:spLocks noGrp="1"/>
          </p:cNvSpPr>
          <p:nvPr>
            <p:ph type="title"/>
          </p:nvPr>
        </p:nvSpPr>
        <p:spPr>
          <a:xfrm>
            <a:off x="416250" y="215922"/>
            <a:ext cx="8311500" cy="6360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2000"/>
              <a:buFont typeface="Raleway"/>
              <a:buNone/>
            </a:pPr>
            <a:r>
              <a:rPr lang="fi-FI" sz="4000"/>
              <a:t>KANDIOHJELMA</a:t>
            </a:r>
            <a:endParaRPr sz="4000"/>
          </a:p>
        </p:txBody>
      </p:sp>
      <p:sp>
        <p:nvSpPr>
          <p:cNvPr id="223" name="Google Shape;223;p7"/>
          <p:cNvSpPr>
            <a:spLocks noGrp="1"/>
          </p:cNvSpPr>
          <p:nvPr>
            <p:ph type="body" idx="2"/>
          </p:nvPr>
        </p:nvSpPr>
        <p:spPr>
          <a:xfrm>
            <a:off x="254900" y="1046425"/>
            <a:ext cx="2674500" cy="3376800"/>
          </a:xfrm>
          <a:prstGeom prst="roundRect">
            <a:avLst>
              <a:gd name="adj" fmla="val 16667"/>
            </a:avLst>
          </a:prstGeom>
          <a:solidFill>
            <a:srgbClr val="011F6A"/>
          </a:solidFill>
          <a:ln>
            <a:noFill/>
          </a:ln>
        </p:spPr>
        <p:txBody>
          <a:bodyPr spcFirstLastPara="1" wrap="square" lIns="91425" tIns="45700" rIns="91425" bIns="45700" anchor="t" anchorCtr="0">
            <a:noAutofit/>
          </a:bodyPr>
          <a:lstStyle/>
          <a:p>
            <a:pPr marL="457200" marR="0" lvl="0" indent="-228600" algn="l" rtl="0">
              <a:lnSpc>
                <a:spcPct val="100000"/>
              </a:lnSpc>
              <a:spcBef>
                <a:spcPts val="280"/>
              </a:spcBef>
              <a:spcAft>
                <a:spcPts val="0"/>
              </a:spcAft>
              <a:buClr>
                <a:schemeClr val="dk1"/>
              </a:buClr>
              <a:buSzPts val="1120"/>
              <a:buFont typeface="Arial"/>
              <a:buNone/>
            </a:pPr>
            <a:endParaRPr sz="400" b="1">
              <a:solidFill>
                <a:schemeClr val="lt1"/>
              </a:solidFill>
            </a:endParaRPr>
          </a:p>
          <a:p>
            <a:pPr marL="457200" marR="0" lvl="0" indent="-228600" algn="l" rtl="0">
              <a:lnSpc>
                <a:spcPct val="100000"/>
              </a:lnSpc>
              <a:spcBef>
                <a:spcPts val="280"/>
              </a:spcBef>
              <a:spcAft>
                <a:spcPts val="0"/>
              </a:spcAft>
              <a:buClr>
                <a:schemeClr val="dk1"/>
              </a:buClr>
              <a:buSzPts val="1120"/>
              <a:buFont typeface="Arial"/>
              <a:buNone/>
            </a:pPr>
            <a:r>
              <a:rPr lang="fi-FI" sz="1500" b="1">
                <a:solidFill>
                  <a:schemeClr val="lt1"/>
                </a:solidFill>
              </a:rPr>
              <a:t>TUOTANTOTALOUS </a:t>
            </a:r>
            <a:endParaRPr sz="1600"/>
          </a:p>
          <a:p>
            <a:pPr marL="457200" marR="0" lvl="0" indent="-228600" algn="l" rtl="0">
              <a:lnSpc>
                <a:spcPct val="100000"/>
              </a:lnSpc>
              <a:spcBef>
                <a:spcPts val="280"/>
              </a:spcBef>
              <a:spcAft>
                <a:spcPts val="0"/>
              </a:spcAft>
              <a:buClr>
                <a:schemeClr val="dk1"/>
              </a:buClr>
              <a:buSzPts val="1120"/>
              <a:buFont typeface="Arial"/>
              <a:buNone/>
            </a:pPr>
            <a:r>
              <a:rPr lang="fi-FI" sz="1500" b="1">
                <a:solidFill>
                  <a:schemeClr val="lt1"/>
                </a:solidFill>
              </a:rPr>
              <a:t>70 op</a:t>
            </a:r>
            <a:endParaRPr sz="1500" b="1">
              <a:solidFill>
                <a:schemeClr val="lt1"/>
              </a:solidFill>
            </a:endParaRPr>
          </a:p>
          <a:p>
            <a:pPr marL="457200" marR="0" lvl="0" indent="-228600" algn="l" rtl="0">
              <a:lnSpc>
                <a:spcPct val="100000"/>
              </a:lnSpc>
              <a:spcBef>
                <a:spcPts val="280"/>
              </a:spcBef>
              <a:spcAft>
                <a:spcPts val="0"/>
              </a:spcAft>
              <a:buClr>
                <a:schemeClr val="dk1"/>
              </a:buClr>
              <a:buSzPts val="1120"/>
              <a:buFont typeface="Arial"/>
              <a:buNone/>
            </a:pPr>
            <a:endParaRPr sz="1300" b="1">
              <a:solidFill>
                <a:schemeClr val="lt1"/>
              </a:solidFill>
            </a:endParaRPr>
          </a:p>
          <a:p>
            <a:pPr marL="457200" marR="0" lvl="0" indent="-311150" algn="l" rtl="0">
              <a:lnSpc>
                <a:spcPct val="100000"/>
              </a:lnSpc>
              <a:spcBef>
                <a:spcPts val="280"/>
              </a:spcBef>
              <a:spcAft>
                <a:spcPts val="0"/>
              </a:spcAft>
              <a:buClr>
                <a:schemeClr val="lt1"/>
              </a:buClr>
              <a:buSzPts val="1300"/>
              <a:buChar char="-"/>
            </a:pPr>
            <a:r>
              <a:rPr lang="fi-FI" sz="1300" b="1">
                <a:solidFill>
                  <a:schemeClr val="lt1"/>
                </a:solidFill>
              </a:rPr>
              <a:t>Tuotantotalous 1</a:t>
            </a:r>
            <a:endParaRPr sz="1300" b="1">
              <a:solidFill>
                <a:schemeClr val="lt1"/>
              </a:solidFill>
            </a:endParaRPr>
          </a:p>
          <a:p>
            <a:pPr marL="457200" marR="0" lvl="0" indent="-311150" algn="l" rtl="0">
              <a:lnSpc>
                <a:spcPct val="100000"/>
              </a:lnSpc>
              <a:spcBef>
                <a:spcPts val="0"/>
              </a:spcBef>
              <a:spcAft>
                <a:spcPts val="0"/>
              </a:spcAft>
              <a:buClr>
                <a:schemeClr val="lt1"/>
              </a:buClr>
              <a:buSzPts val="1300"/>
              <a:buChar char="-"/>
            </a:pPr>
            <a:r>
              <a:rPr lang="fi-FI" sz="1300" b="1">
                <a:solidFill>
                  <a:schemeClr val="lt1"/>
                </a:solidFill>
              </a:rPr>
              <a:t>Ryhmätoiminta ja organisointi</a:t>
            </a:r>
            <a:endParaRPr sz="1300" b="1">
              <a:solidFill>
                <a:schemeClr val="lt1"/>
              </a:solidFill>
            </a:endParaRPr>
          </a:p>
          <a:p>
            <a:pPr marL="457200" marR="0" lvl="0" indent="-311150" algn="l" rtl="0">
              <a:lnSpc>
                <a:spcPct val="100000"/>
              </a:lnSpc>
              <a:spcBef>
                <a:spcPts val="0"/>
              </a:spcBef>
              <a:spcAft>
                <a:spcPts val="0"/>
              </a:spcAft>
              <a:buClr>
                <a:schemeClr val="lt1"/>
              </a:buClr>
              <a:buSzPts val="1300"/>
              <a:buChar char="-"/>
            </a:pPr>
            <a:r>
              <a:rPr lang="fi-FI" sz="1300" b="1">
                <a:solidFill>
                  <a:schemeClr val="lt1"/>
                </a:solidFill>
              </a:rPr>
              <a:t>Operaatioiden johtaminen</a:t>
            </a:r>
            <a:endParaRPr sz="1300" b="1">
              <a:solidFill>
                <a:schemeClr val="lt1"/>
              </a:solidFill>
            </a:endParaRPr>
          </a:p>
          <a:p>
            <a:pPr marL="457200" marR="0" lvl="0" indent="-311150" algn="l" rtl="0">
              <a:lnSpc>
                <a:spcPct val="100000"/>
              </a:lnSpc>
              <a:spcBef>
                <a:spcPts val="0"/>
              </a:spcBef>
              <a:spcAft>
                <a:spcPts val="0"/>
              </a:spcAft>
              <a:buClr>
                <a:schemeClr val="lt1"/>
              </a:buClr>
              <a:buSzPts val="1300"/>
              <a:buChar char="-"/>
            </a:pPr>
            <a:r>
              <a:rPr lang="fi-FI" sz="1300" b="1">
                <a:solidFill>
                  <a:schemeClr val="lt1"/>
                </a:solidFill>
              </a:rPr>
              <a:t>. . . </a:t>
            </a:r>
            <a:endParaRPr sz="1300" b="1">
              <a:solidFill>
                <a:schemeClr val="lt1"/>
              </a:solidFill>
            </a:endParaRPr>
          </a:p>
        </p:txBody>
      </p:sp>
      <p:sp>
        <p:nvSpPr>
          <p:cNvPr id="224" name="Google Shape;224;p7"/>
          <p:cNvSpPr>
            <a:spLocks noGrp="1"/>
          </p:cNvSpPr>
          <p:nvPr>
            <p:ph type="body" idx="2"/>
          </p:nvPr>
        </p:nvSpPr>
        <p:spPr>
          <a:xfrm>
            <a:off x="3083064" y="1018146"/>
            <a:ext cx="2824200" cy="1829700"/>
          </a:xfrm>
          <a:prstGeom prst="roundRect">
            <a:avLst>
              <a:gd name="adj" fmla="val 13632"/>
            </a:avLst>
          </a:prstGeom>
          <a:solidFill>
            <a:srgbClr val="0070C0"/>
          </a:solidFill>
          <a:ln>
            <a:noFill/>
          </a:ln>
        </p:spPr>
        <p:txBody>
          <a:bodyPr spcFirstLastPara="1" wrap="square" lIns="91425" tIns="45700" rIns="91425" bIns="45700" anchor="t" anchorCtr="0">
            <a:noAutofit/>
          </a:bodyPr>
          <a:lstStyle/>
          <a:p>
            <a:pPr marL="457200" marR="0" lvl="0" indent="-228600" algn="l" rtl="0">
              <a:lnSpc>
                <a:spcPct val="100000"/>
              </a:lnSpc>
              <a:spcBef>
                <a:spcPts val="280"/>
              </a:spcBef>
              <a:spcAft>
                <a:spcPts val="0"/>
              </a:spcAft>
              <a:buClr>
                <a:schemeClr val="dk1"/>
              </a:buClr>
              <a:buSzPts val="1120"/>
              <a:buFont typeface="Arial"/>
              <a:buNone/>
            </a:pPr>
            <a:endParaRPr sz="400" b="1">
              <a:solidFill>
                <a:schemeClr val="lt1"/>
              </a:solidFill>
            </a:endParaRPr>
          </a:p>
          <a:p>
            <a:pPr marL="457200" marR="0" lvl="0" indent="-228600" algn="l" rtl="0">
              <a:lnSpc>
                <a:spcPct val="100000"/>
              </a:lnSpc>
              <a:spcBef>
                <a:spcPts val="280"/>
              </a:spcBef>
              <a:spcAft>
                <a:spcPts val="0"/>
              </a:spcAft>
              <a:buClr>
                <a:schemeClr val="dk1"/>
              </a:buClr>
              <a:buSzPts val="1120"/>
              <a:buFont typeface="Arial"/>
              <a:buNone/>
            </a:pPr>
            <a:r>
              <a:rPr lang="fi-FI" sz="1500" b="1">
                <a:solidFill>
                  <a:schemeClr val="lt1"/>
                </a:solidFill>
              </a:rPr>
              <a:t>MATEMATIIKKA 30 op</a:t>
            </a:r>
            <a:endParaRPr sz="1500" b="1">
              <a:solidFill>
                <a:schemeClr val="lt1"/>
              </a:solidFill>
            </a:endParaRPr>
          </a:p>
          <a:p>
            <a:pPr marL="457200" marR="0" lvl="0" indent="-228600" algn="l" rtl="0">
              <a:lnSpc>
                <a:spcPct val="100000"/>
              </a:lnSpc>
              <a:spcBef>
                <a:spcPts val="280"/>
              </a:spcBef>
              <a:spcAft>
                <a:spcPts val="0"/>
              </a:spcAft>
              <a:buClr>
                <a:schemeClr val="dk1"/>
              </a:buClr>
              <a:buSzPts val="1120"/>
              <a:buFont typeface="Arial"/>
              <a:buNone/>
            </a:pPr>
            <a:endParaRPr sz="1300" b="1">
              <a:solidFill>
                <a:schemeClr val="lt1"/>
              </a:solidFill>
            </a:endParaRPr>
          </a:p>
          <a:p>
            <a:pPr marL="457200" marR="0" lvl="0" indent="-311150" algn="l" rtl="0">
              <a:lnSpc>
                <a:spcPct val="100000"/>
              </a:lnSpc>
              <a:spcBef>
                <a:spcPts val="280"/>
              </a:spcBef>
              <a:spcAft>
                <a:spcPts val="0"/>
              </a:spcAft>
              <a:buClr>
                <a:schemeClr val="lt1"/>
              </a:buClr>
              <a:buSzPts val="1300"/>
              <a:buChar char="-"/>
            </a:pPr>
            <a:r>
              <a:rPr lang="fi-FI" sz="1300" b="1">
                <a:solidFill>
                  <a:schemeClr val="lt1"/>
                </a:solidFill>
              </a:rPr>
              <a:t>Differentiaalilaskenta 1&amp;2</a:t>
            </a:r>
            <a:endParaRPr sz="1300" b="1">
              <a:solidFill>
                <a:schemeClr val="lt1"/>
              </a:solidFill>
            </a:endParaRPr>
          </a:p>
          <a:p>
            <a:pPr marL="457200" marR="0" lvl="0" indent="-311150" algn="l" rtl="0">
              <a:lnSpc>
                <a:spcPct val="100000"/>
              </a:lnSpc>
              <a:spcBef>
                <a:spcPts val="0"/>
              </a:spcBef>
              <a:spcAft>
                <a:spcPts val="0"/>
              </a:spcAft>
              <a:buClr>
                <a:schemeClr val="lt1"/>
              </a:buClr>
              <a:buSzPts val="1300"/>
              <a:buChar char="-"/>
            </a:pPr>
            <a:r>
              <a:rPr lang="fi-FI" sz="1300" b="1">
                <a:solidFill>
                  <a:schemeClr val="lt1"/>
                </a:solidFill>
              </a:rPr>
              <a:t>Matriisilaskenta</a:t>
            </a:r>
            <a:endParaRPr sz="1300" b="1">
              <a:solidFill>
                <a:schemeClr val="lt1"/>
              </a:solidFill>
            </a:endParaRPr>
          </a:p>
          <a:p>
            <a:pPr marL="457200" marR="0" lvl="0" indent="-311150" algn="l" rtl="0">
              <a:lnSpc>
                <a:spcPct val="100000"/>
              </a:lnSpc>
              <a:spcBef>
                <a:spcPts val="0"/>
              </a:spcBef>
              <a:spcAft>
                <a:spcPts val="0"/>
              </a:spcAft>
              <a:buClr>
                <a:schemeClr val="lt1"/>
              </a:buClr>
              <a:buSzPts val="1300"/>
              <a:buChar char="-"/>
            </a:pPr>
            <a:r>
              <a:rPr lang="fi-FI" sz="1300" b="1">
                <a:solidFill>
                  <a:schemeClr val="lt1"/>
                </a:solidFill>
              </a:rPr>
              <a:t>. . . </a:t>
            </a:r>
            <a:endParaRPr sz="1300" b="1">
              <a:solidFill>
                <a:schemeClr val="lt1"/>
              </a:solidFill>
            </a:endParaRPr>
          </a:p>
        </p:txBody>
      </p:sp>
      <p:sp>
        <p:nvSpPr>
          <p:cNvPr id="225" name="Google Shape;225;p7"/>
          <p:cNvSpPr>
            <a:spLocks noGrp="1"/>
          </p:cNvSpPr>
          <p:nvPr>
            <p:ph type="body" idx="2"/>
          </p:nvPr>
        </p:nvSpPr>
        <p:spPr>
          <a:xfrm>
            <a:off x="3083063" y="3013999"/>
            <a:ext cx="2824120" cy="37773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457200" marR="0" lvl="0" indent="-228600" algn="l" rtl="0">
              <a:lnSpc>
                <a:spcPct val="100000"/>
              </a:lnSpc>
              <a:spcBef>
                <a:spcPts val="280"/>
              </a:spcBef>
              <a:spcAft>
                <a:spcPts val="0"/>
              </a:spcAft>
              <a:buClr>
                <a:schemeClr val="dk1"/>
              </a:buClr>
              <a:buSzPts val="1120"/>
              <a:buFont typeface="Arial"/>
              <a:buNone/>
            </a:pPr>
            <a:r>
              <a:rPr lang="fi-FI" sz="1500" b="1">
                <a:solidFill>
                  <a:schemeClr val="lt1"/>
                </a:solidFill>
              </a:rPr>
              <a:t>YLEISET KURSSIT 10 op</a:t>
            </a:r>
            <a:endParaRPr sz="1600">
              <a:solidFill>
                <a:schemeClr val="lt1"/>
              </a:solidFill>
            </a:endParaRPr>
          </a:p>
        </p:txBody>
      </p:sp>
      <p:sp>
        <p:nvSpPr>
          <p:cNvPr id="226" name="Google Shape;226;p7"/>
          <p:cNvSpPr>
            <a:spLocks noGrp="1"/>
          </p:cNvSpPr>
          <p:nvPr>
            <p:ph type="body" idx="2"/>
          </p:nvPr>
        </p:nvSpPr>
        <p:spPr>
          <a:xfrm>
            <a:off x="3083063" y="3529653"/>
            <a:ext cx="2824120" cy="37773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457200" marR="0" lvl="0" indent="-228600" algn="l" rtl="0">
              <a:lnSpc>
                <a:spcPct val="100000"/>
              </a:lnSpc>
              <a:spcBef>
                <a:spcPts val="280"/>
              </a:spcBef>
              <a:spcAft>
                <a:spcPts val="0"/>
              </a:spcAft>
              <a:buClr>
                <a:schemeClr val="dk1"/>
              </a:buClr>
              <a:buSzPts val="1120"/>
              <a:buFont typeface="Arial"/>
              <a:buNone/>
            </a:pPr>
            <a:r>
              <a:rPr lang="fi-FI" sz="1500" b="1">
                <a:solidFill>
                  <a:schemeClr val="lt1"/>
                </a:solidFill>
              </a:rPr>
              <a:t>FYSIIKKA 10 op</a:t>
            </a:r>
            <a:endParaRPr sz="1600">
              <a:solidFill>
                <a:schemeClr val="lt1"/>
              </a:solidFill>
            </a:endParaRPr>
          </a:p>
        </p:txBody>
      </p:sp>
      <p:sp>
        <p:nvSpPr>
          <p:cNvPr id="227" name="Google Shape;227;p7"/>
          <p:cNvSpPr/>
          <p:nvPr/>
        </p:nvSpPr>
        <p:spPr>
          <a:xfrm>
            <a:off x="3083063" y="4045486"/>
            <a:ext cx="2824120" cy="37773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457200" marR="0" lvl="0" indent="-228600" algn="l" rtl="0">
              <a:lnSpc>
                <a:spcPct val="100000"/>
              </a:lnSpc>
              <a:spcBef>
                <a:spcPts val="280"/>
              </a:spcBef>
              <a:spcAft>
                <a:spcPts val="0"/>
              </a:spcAft>
              <a:buClr>
                <a:schemeClr val="dk1"/>
              </a:buClr>
              <a:buSzPts val="1120"/>
              <a:buFont typeface="Arial"/>
              <a:buNone/>
            </a:pPr>
            <a:r>
              <a:rPr lang="fi-FI" sz="1500" b="1" i="0" u="none" strike="noStrike" cap="none">
                <a:solidFill>
                  <a:schemeClr val="lt1"/>
                </a:solidFill>
                <a:latin typeface="Raleway"/>
                <a:ea typeface="Raleway"/>
                <a:cs typeface="Raleway"/>
                <a:sym typeface="Raleway"/>
              </a:rPr>
              <a:t>TIETOTEKNIIKKA 10 op</a:t>
            </a:r>
            <a:endParaRPr sz="1600" b="0" i="0" u="none" strike="noStrike" cap="none">
              <a:solidFill>
                <a:schemeClr val="lt1"/>
              </a:solidFill>
              <a:latin typeface="Raleway"/>
              <a:ea typeface="Raleway"/>
              <a:cs typeface="Raleway"/>
              <a:sym typeface="Raleway"/>
            </a:endParaRPr>
          </a:p>
        </p:txBody>
      </p:sp>
      <p:sp>
        <p:nvSpPr>
          <p:cNvPr id="228" name="Google Shape;228;p7"/>
          <p:cNvSpPr/>
          <p:nvPr/>
        </p:nvSpPr>
        <p:spPr>
          <a:xfrm>
            <a:off x="6060850" y="1046425"/>
            <a:ext cx="2824200" cy="1829700"/>
          </a:xfrm>
          <a:prstGeom prst="roundRect">
            <a:avLst>
              <a:gd name="adj" fmla="val 16667"/>
            </a:avLst>
          </a:prstGeom>
          <a:solidFill>
            <a:srgbClr val="5D8BFF">
              <a:alpha val="49411"/>
            </a:srgbClr>
          </a:solidFill>
          <a:ln>
            <a:noFill/>
          </a:ln>
        </p:spPr>
        <p:txBody>
          <a:bodyPr spcFirstLastPara="1" wrap="square" lIns="91425" tIns="45700" rIns="91425" bIns="45700" anchor="t" anchorCtr="0">
            <a:noAutofit/>
          </a:bodyPr>
          <a:lstStyle/>
          <a:p>
            <a:pPr marL="457200" marR="0" lvl="0" indent="-228600" algn="l" rtl="0">
              <a:lnSpc>
                <a:spcPct val="100000"/>
              </a:lnSpc>
              <a:spcBef>
                <a:spcPts val="280"/>
              </a:spcBef>
              <a:spcAft>
                <a:spcPts val="0"/>
              </a:spcAft>
              <a:buClr>
                <a:schemeClr val="dk1"/>
              </a:buClr>
              <a:buSzPts val="1120"/>
              <a:buFont typeface="Arial"/>
              <a:buNone/>
            </a:pPr>
            <a:endParaRPr sz="400" b="1">
              <a:solidFill>
                <a:schemeClr val="lt1"/>
              </a:solidFill>
              <a:latin typeface="Raleway"/>
              <a:ea typeface="Raleway"/>
              <a:cs typeface="Raleway"/>
              <a:sym typeface="Raleway"/>
            </a:endParaRPr>
          </a:p>
          <a:p>
            <a:pPr marL="457200" marR="0" lvl="0" indent="-228600" algn="l" rtl="0">
              <a:lnSpc>
                <a:spcPct val="100000"/>
              </a:lnSpc>
              <a:spcBef>
                <a:spcPts val="280"/>
              </a:spcBef>
              <a:spcAft>
                <a:spcPts val="0"/>
              </a:spcAft>
              <a:buClr>
                <a:schemeClr val="dk1"/>
              </a:buClr>
              <a:buSzPts val="1120"/>
              <a:buFont typeface="Arial"/>
              <a:buNone/>
            </a:pPr>
            <a:r>
              <a:rPr lang="fi-FI" sz="1500" b="1" i="0" u="none" strike="noStrike" cap="none">
                <a:solidFill>
                  <a:schemeClr val="lt1"/>
                </a:solidFill>
                <a:latin typeface="Raleway"/>
                <a:ea typeface="Raleway"/>
                <a:cs typeface="Raleway"/>
                <a:sym typeface="Raleway"/>
              </a:rPr>
              <a:t>SIVUAINE 25 op</a:t>
            </a:r>
            <a:endParaRPr sz="1500" b="1" i="0" u="none" strike="noStrike" cap="none">
              <a:solidFill>
                <a:schemeClr val="lt1"/>
              </a:solidFill>
              <a:latin typeface="Raleway"/>
              <a:ea typeface="Raleway"/>
              <a:cs typeface="Raleway"/>
              <a:sym typeface="Raleway"/>
            </a:endParaRPr>
          </a:p>
          <a:p>
            <a:pPr marL="457200" marR="0" lvl="0" indent="-228600" algn="l" rtl="0">
              <a:lnSpc>
                <a:spcPct val="100000"/>
              </a:lnSpc>
              <a:spcBef>
                <a:spcPts val="280"/>
              </a:spcBef>
              <a:spcAft>
                <a:spcPts val="0"/>
              </a:spcAft>
              <a:buClr>
                <a:schemeClr val="dk1"/>
              </a:buClr>
              <a:buSzPts val="1120"/>
              <a:buFont typeface="Arial"/>
              <a:buNone/>
            </a:pPr>
            <a:endParaRPr sz="1500" b="1">
              <a:solidFill>
                <a:schemeClr val="lt1"/>
              </a:solidFill>
              <a:latin typeface="Raleway"/>
              <a:ea typeface="Raleway"/>
              <a:cs typeface="Raleway"/>
              <a:sym typeface="Raleway"/>
            </a:endParaRPr>
          </a:p>
          <a:p>
            <a:pPr marL="457200" marR="0" lvl="0" indent="-323850" algn="l" rtl="0">
              <a:lnSpc>
                <a:spcPct val="100000"/>
              </a:lnSpc>
              <a:spcBef>
                <a:spcPts val="280"/>
              </a:spcBef>
              <a:spcAft>
                <a:spcPts val="0"/>
              </a:spcAft>
              <a:buClr>
                <a:schemeClr val="lt1"/>
              </a:buClr>
              <a:buSzPts val="1500"/>
              <a:buFont typeface="Raleway"/>
              <a:buChar char="-"/>
            </a:pPr>
            <a:r>
              <a:rPr lang="fi-FI" sz="1500" b="1">
                <a:solidFill>
                  <a:schemeClr val="lt1"/>
                </a:solidFill>
                <a:latin typeface="Raleway"/>
                <a:ea typeface="Raleway"/>
                <a:cs typeface="Raleway"/>
                <a:sym typeface="Raleway"/>
              </a:rPr>
              <a:t>Tekninen sivuaine</a:t>
            </a:r>
            <a:endParaRPr sz="1500" b="1">
              <a:solidFill>
                <a:schemeClr val="lt1"/>
              </a:solidFill>
              <a:latin typeface="Raleway"/>
              <a:ea typeface="Raleway"/>
              <a:cs typeface="Raleway"/>
              <a:sym typeface="Raleway"/>
            </a:endParaRPr>
          </a:p>
        </p:txBody>
      </p:sp>
      <p:sp>
        <p:nvSpPr>
          <p:cNvPr id="229" name="Google Shape;229;p7"/>
          <p:cNvSpPr/>
          <p:nvPr/>
        </p:nvSpPr>
        <p:spPr>
          <a:xfrm>
            <a:off x="6060925" y="3014000"/>
            <a:ext cx="2824200" cy="1409100"/>
          </a:xfrm>
          <a:prstGeom prst="roundRect">
            <a:avLst>
              <a:gd name="adj" fmla="val 16667"/>
            </a:avLst>
          </a:prstGeom>
          <a:solidFill>
            <a:srgbClr val="5D8BFF">
              <a:alpha val="49411"/>
            </a:srgbClr>
          </a:solidFill>
          <a:ln>
            <a:noFill/>
          </a:ln>
        </p:spPr>
        <p:txBody>
          <a:bodyPr spcFirstLastPara="1" wrap="square" lIns="91425" tIns="45700" rIns="91425" bIns="45700" anchor="ctr" anchorCtr="0">
            <a:noAutofit/>
          </a:bodyPr>
          <a:lstStyle/>
          <a:p>
            <a:pPr marL="457200" marR="0" lvl="0" indent="-228600" algn="l" rtl="0">
              <a:lnSpc>
                <a:spcPct val="100000"/>
              </a:lnSpc>
              <a:spcBef>
                <a:spcPts val="280"/>
              </a:spcBef>
              <a:spcAft>
                <a:spcPts val="0"/>
              </a:spcAft>
              <a:buClr>
                <a:schemeClr val="dk1"/>
              </a:buClr>
              <a:buSzPts val="1120"/>
              <a:buFont typeface="Arial"/>
              <a:buNone/>
            </a:pPr>
            <a:r>
              <a:rPr lang="fi-FI" sz="1500" b="1" i="0" u="none" strike="noStrike" cap="none">
                <a:solidFill>
                  <a:schemeClr val="lt1"/>
                </a:solidFill>
                <a:latin typeface="Raleway"/>
                <a:ea typeface="Raleway"/>
                <a:cs typeface="Raleway"/>
                <a:sym typeface="Raleway"/>
              </a:rPr>
              <a:t>VAPAASTI VALITTAVAT </a:t>
            </a:r>
            <a:endParaRPr sz="1600" b="0" i="0" u="none" strike="noStrike" cap="none">
              <a:solidFill>
                <a:srgbClr val="000000"/>
              </a:solidFill>
              <a:latin typeface="Arial"/>
              <a:ea typeface="Arial"/>
              <a:cs typeface="Arial"/>
              <a:sym typeface="Arial"/>
            </a:endParaRPr>
          </a:p>
          <a:p>
            <a:pPr marL="457200" marR="0" lvl="0" indent="-228600" algn="l" rtl="0">
              <a:lnSpc>
                <a:spcPct val="100000"/>
              </a:lnSpc>
              <a:spcBef>
                <a:spcPts val="280"/>
              </a:spcBef>
              <a:spcAft>
                <a:spcPts val="0"/>
              </a:spcAft>
              <a:buClr>
                <a:schemeClr val="dk1"/>
              </a:buClr>
              <a:buSzPts val="1120"/>
              <a:buFont typeface="Arial"/>
              <a:buNone/>
            </a:pPr>
            <a:r>
              <a:rPr lang="fi-FI" sz="1500" b="1" i="0" u="none" strike="noStrike" cap="none">
                <a:solidFill>
                  <a:schemeClr val="lt1"/>
                </a:solidFill>
                <a:latin typeface="Raleway"/>
                <a:ea typeface="Raleway"/>
                <a:cs typeface="Raleway"/>
                <a:sym typeface="Raleway"/>
              </a:rPr>
              <a:t>25 op</a:t>
            </a:r>
            <a:endParaRPr sz="1500" b="1" i="0" u="none" strike="noStrike" cap="none">
              <a:solidFill>
                <a:schemeClr val="lt1"/>
              </a:solidFill>
              <a:latin typeface="Raleway"/>
              <a:ea typeface="Raleway"/>
              <a:cs typeface="Raleway"/>
              <a:sym typeface="Raleway"/>
            </a:endParaRPr>
          </a:p>
          <a:p>
            <a:pPr marL="457200" marR="0" lvl="0" indent="-323850" algn="l" rtl="0">
              <a:lnSpc>
                <a:spcPct val="100000"/>
              </a:lnSpc>
              <a:spcBef>
                <a:spcPts val="280"/>
              </a:spcBef>
              <a:spcAft>
                <a:spcPts val="0"/>
              </a:spcAft>
              <a:buClr>
                <a:schemeClr val="lt1"/>
              </a:buClr>
              <a:buSzPts val="1500"/>
              <a:buFont typeface="Raleway"/>
              <a:buChar char="-"/>
            </a:pPr>
            <a:r>
              <a:rPr lang="fi-FI" sz="1500" b="1">
                <a:solidFill>
                  <a:schemeClr val="lt1"/>
                </a:solidFill>
                <a:latin typeface="Raleway"/>
                <a:ea typeface="Raleway"/>
                <a:cs typeface="Raleway"/>
                <a:sym typeface="Raleway"/>
              </a:rPr>
              <a:t>Esim. vaihto-opinnot</a:t>
            </a:r>
            <a:endParaRPr sz="1500" b="1">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1ef662f0ac3_1_123"/>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35" name="Google Shape;235;g1ef662f0ac3_1_123"/>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236" name="Google Shape;236;g1ef662f0ac3_1_123"/>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237" name="Google Shape;237;g1ef662f0ac3_1_123"/>
          <p:cNvPicPr preferRelativeResize="0"/>
          <p:nvPr/>
        </p:nvPicPr>
        <p:blipFill>
          <a:blip r:embed="rId3">
            <a:alphaModFix/>
          </a:blip>
          <a:stretch>
            <a:fillRect/>
          </a:stretch>
        </p:blipFill>
        <p:spPr>
          <a:xfrm>
            <a:off x="0" y="0"/>
            <a:ext cx="9144003"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1ef662f0ac3_1_149"/>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43" name="Google Shape;243;g1ef662f0ac3_1_149"/>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244" name="Google Shape;244;g1ef662f0ac3_1_149"/>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245" name="Google Shape;245;g1ef662f0ac3_1_149"/>
          <p:cNvPicPr preferRelativeResize="0"/>
          <p:nvPr/>
        </p:nvPicPr>
        <p:blipFill>
          <a:blip r:embed="rId3">
            <a:alphaModFix/>
          </a:blip>
          <a:stretch>
            <a:fillRect/>
          </a:stretch>
        </p:blipFill>
        <p:spPr>
          <a:xfrm>
            <a:off x="0" y="0"/>
            <a:ext cx="9144003"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0"/>
          <p:cNvSpPr/>
          <p:nvPr/>
        </p:nvSpPr>
        <p:spPr>
          <a:xfrm>
            <a:off x="6101285" y="2495545"/>
            <a:ext cx="1801500" cy="18015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2" name="Google Shape;252;p10"/>
          <p:cNvSpPr/>
          <p:nvPr/>
        </p:nvSpPr>
        <p:spPr>
          <a:xfrm>
            <a:off x="2417175" y="2247375"/>
            <a:ext cx="2038500" cy="20385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Yrittäjyys</a:t>
            </a:r>
            <a:endParaRPr sz="1400" b="0" i="0" u="none" strike="noStrike" cap="none">
              <a:solidFill>
                <a:schemeClr val="lt1"/>
              </a:solidFill>
              <a:latin typeface="Raleway SemiBold"/>
              <a:ea typeface="Raleway SemiBold"/>
              <a:cs typeface="Raleway SemiBold"/>
              <a:sym typeface="Raleway SemiBold"/>
            </a:endParaRPr>
          </a:p>
        </p:txBody>
      </p:sp>
      <p:sp>
        <p:nvSpPr>
          <p:cNvPr id="253" name="Google Shape;253;p10"/>
          <p:cNvSpPr/>
          <p:nvPr/>
        </p:nvSpPr>
        <p:spPr>
          <a:xfrm>
            <a:off x="2417178" y="1230072"/>
            <a:ext cx="1017300" cy="10173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4" name="Google Shape;254;p10"/>
          <p:cNvSpPr txBox="1">
            <a:spLocks noGrp="1"/>
          </p:cNvSpPr>
          <p:nvPr>
            <p:ph type="title"/>
          </p:nvPr>
        </p:nvSpPr>
        <p:spPr>
          <a:xfrm>
            <a:off x="513844" y="204006"/>
            <a:ext cx="8229600" cy="8574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SzPts val="4000"/>
              <a:buNone/>
            </a:pPr>
            <a:r>
              <a:rPr lang="fi-FI"/>
              <a:t>KENELLE?</a:t>
            </a:r>
            <a:endParaRPr/>
          </a:p>
        </p:txBody>
      </p:sp>
      <p:sp>
        <p:nvSpPr>
          <p:cNvPr id="255" name="Google Shape;255;p10"/>
          <p:cNvSpPr txBox="1"/>
          <p:nvPr/>
        </p:nvSpPr>
        <p:spPr>
          <a:xfrm>
            <a:off x="2112365" y="1617775"/>
            <a:ext cx="1590900" cy="1169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Rahoitus</a:t>
            </a:r>
            <a:endParaRPr sz="1400" b="0" i="0" u="none" strike="noStrike" cap="none">
              <a:solidFill>
                <a:srgbClr val="000000"/>
              </a:solidFill>
              <a:latin typeface="Arial"/>
              <a:ea typeface="Arial"/>
              <a:cs typeface="Arial"/>
              <a:sym typeface="Arial"/>
            </a:endParaRPr>
          </a:p>
        </p:txBody>
      </p:sp>
      <p:sp>
        <p:nvSpPr>
          <p:cNvPr id="256" name="Google Shape;256;p10"/>
          <p:cNvSpPr txBox="1"/>
          <p:nvPr/>
        </p:nvSpPr>
        <p:spPr>
          <a:xfrm>
            <a:off x="6258627" y="3226234"/>
            <a:ext cx="1486800" cy="95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Vähän kaikki</a:t>
            </a:r>
            <a:endParaRPr sz="1400" b="0" i="0" u="none" strike="noStrike" cap="none">
              <a:solidFill>
                <a:srgbClr val="000000"/>
              </a:solidFill>
              <a:latin typeface="Arial"/>
              <a:ea typeface="Arial"/>
              <a:cs typeface="Arial"/>
              <a:sym typeface="Arial"/>
            </a:endParaRPr>
          </a:p>
        </p:txBody>
      </p:sp>
      <p:sp>
        <p:nvSpPr>
          <p:cNvPr id="257" name="Google Shape;257;p10"/>
          <p:cNvSpPr/>
          <p:nvPr/>
        </p:nvSpPr>
        <p:spPr>
          <a:xfrm>
            <a:off x="5390570" y="443302"/>
            <a:ext cx="1486800" cy="14868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8" name="Google Shape;258;p10"/>
          <p:cNvSpPr/>
          <p:nvPr/>
        </p:nvSpPr>
        <p:spPr>
          <a:xfrm>
            <a:off x="4517152" y="2964474"/>
            <a:ext cx="1486800" cy="14775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Tekniikka</a:t>
            </a:r>
            <a:endParaRPr sz="1400" b="0" i="0" u="none" strike="noStrike" cap="none">
              <a:solidFill>
                <a:schemeClr val="lt1"/>
              </a:solidFill>
              <a:latin typeface="Raleway SemiBold"/>
              <a:ea typeface="Raleway SemiBold"/>
              <a:cs typeface="Raleway SemiBold"/>
              <a:sym typeface="Raleway SemiBold"/>
            </a:endParaRPr>
          </a:p>
        </p:txBody>
      </p:sp>
      <p:sp>
        <p:nvSpPr>
          <p:cNvPr id="259" name="Google Shape;259;p10"/>
          <p:cNvSpPr/>
          <p:nvPr/>
        </p:nvSpPr>
        <p:spPr>
          <a:xfrm>
            <a:off x="3511785" y="546045"/>
            <a:ext cx="1801500" cy="18015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Johtajuus</a:t>
            </a:r>
            <a:endParaRPr sz="1400" b="0" i="0" u="none" strike="noStrike" cap="none">
              <a:solidFill>
                <a:schemeClr val="lt1"/>
              </a:solidFill>
              <a:latin typeface="Raleway SemiBold"/>
              <a:ea typeface="Raleway SemiBold"/>
              <a:cs typeface="Raleway SemiBold"/>
              <a:sym typeface="Raleway SemiBold"/>
            </a:endParaRPr>
          </a:p>
        </p:txBody>
      </p:sp>
      <p:sp>
        <p:nvSpPr>
          <p:cNvPr id="260" name="Google Shape;260;p10"/>
          <p:cNvSpPr/>
          <p:nvPr/>
        </p:nvSpPr>
        <p:spPr>
          <a:xfrm>
            <a:off x="1055775" y="3194725"/>
            <a:ext cx="1285200" cy="12432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Kauppis</a:t>
            </a:r>
            <a:endParaRPr sz="1400" b="0" i="0" u="none" strike="noStrike" cap="none">
              <a:solidFill>
                <a:schemeClr val="lt1"/>
              </a:solidFill>
              <a:latin typeface="Raleway SemiBold"/>
              <a:ea typeface="Raleway SemiBold"/>
              <a:cs typeface="Raleway SemiBold"/>
              <a:sym typeface="Raleway SemiBold"/>
            </a:endParaRPr>
          </a:p>
        </p:txBody>
      </p:sp>
      <p:sp>
        <p:nvSpPr>
          <p:cNvPr id="261" name="Google Shape;261;p10"/>
          <p:cNvSpPr txBox="1"/>
          <p:nvPr/>
        </p:nvSpPr>
        <p:spPr>
          <a:xfrm>
            <a:off x="5395275" y="1057555"/>
            <a:ext cx="1486800" cy="41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Päätöksenteko</a:t>
            </a:r>
            <a:endParaRPr sz="1400" b="0" i="0" u="none" strike="noStrike" cap="none">
              <a:solidFill>
                <a:srgbClr val="000000"/>
              </a:solidFill>
              <a:latin typeface="Arial"/>
              <a:ea typeface="Arial"/>
              <a:cs typeface="Arial"/>
              <a:sym typeface="Arial"/>
            </a:endParaRPr>
          </a:p>
        </p:txBody>
      </p:sp>
      <p:sp>
        <p:nvSpPr>
          <p:cNvPr id="262" name="Google Shape;262;p10"/>
          <p:cNvSpPr/>
          <p:nvPr/>
        </p:nvSpPr>
        <p:spPr>
          <a:xfrm>
            <a:off x="5163753" y="1947385"/>
            <a:ext cx="1017300" cy="10173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3" name="Google Shape;263;p10"/>
          <p:cNvSpPr txBox="1"/>
          <p:nvPr/>
        </p:nvSpPr>
        <p:spPr>
          <a:xfrm>
            <a:off x="4853690" y="2323575"/>
            <a:ext cx="1590900" cy="1169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Strategia</a:t>
            </a:r>
            <a:endParaRPr sz="1400" b="0" i="0" u="none" strike="noStrike" cap="none">
              <a:solidFill>
                <a:srgbClr val="000000"/>
              </a:solidFill>
              <a:latin typeface="Arial"/>
              <a:ea typeface="Arial"/>
              <a:cs typeface="Arial"/>
              <a:sym typeface="Arial"/>
            </a:endParaRPr>
          </a:p>
        </p:txBody>
      </p:sp>
      <p:sp>
        <p:nvSpPr>
          <p:cNvPr id="264" name="Google Shape;264;p10"/>
          <p:cNvSpPr/>
          <p:nvPr/>
        </p:nvSpPr>
        <p:spPr>
          <a:xfrm>
            <a:off x="353725" y="1183375"/>
            <a:ext cx="1935000" cy="19350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5" name="Google Shape;265;p10"/>
          <p:cNvSpPr txBox="1"/>
          <p:nvPr/>
        </p:nvSpPr>
        <p:spPr>
          <a:xfrm>
            <a:off x="391375" y="2023575"/>
            <a:ext cx="1801500" cy="32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Ongelmanratkaisu</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aleway SemiBold"/>
              <a:ea typeface="Raleway SemiBold"/>
              <a:cs typeface="Raleway SemiBold"/>
              <a:sym typeface="Raleway SemiBold"/>
            </a:endParaRPr>
          </a:p>
        </p:txBody>
      </p:sp>
      <p:sp>
        <p:nvSpPr>
          <p:cNvPr id="266" name="Google Shape;266;p10"/>
          <p:cNvSpPr/>
          <p:nvPr/>
        </p:nvSpPr>
        <p:spPr>
          <a:xfrm>
            <a:off x="6902550" y="1008749"/>
            <a:ext cx="1486800" cy="14868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aleway SemiBold"/>
              <a:ea typeface="Raleway SemiBold"/>
              <a:cs typeface="Raleway SemiBold"/>
              <a:sym typeface="Raleway SemiBold"/>
            </a:endParaRPr>
          </a:p>
        </p:txBody>
      </p:sp>
      <p:sp>
        <p:nvSpPr>
          <p:cNvPr id="267" name="Google Shape;267;p10"/>
          <p:cNvSpPr txBox="1"/>
          <p:nvPr/>
        </p:nvSpPr>
        <p:spPr>
          <a:xfrm>
            <a:off x="6878477" y="1620659"/>
            <a:ext cx="1486800" cy="95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fi-FI" sz="1400" b="0" i="0" u="none" strike="noStrike" cap="none">
                <a:solidFill>
                  <a:schemeClr val="lt1"/>
                </a:solidFill>
                <a:latin typeface="Raleway SemiBold"/>
                <a:ea typeface="Raleway SemiBold"/>
                <a:cs typeface="Raleway SemiBold"/>
                <a:sym typeface="Raleway SemiBold"/>
              </a:rPr>
              <a:t>Vastuullisuus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3"/>
          <p:cNvSpPr txBox="1">
            <a:spLocks noGrp="1"/>
          </p:cNvSpPr>
          <p:nvPr>
            <p:ph type="title"/>
          </p:nvPr>
        </p:nvSpPr>
        <p:spPr>
          <a:xfrm>
            <a:off x="457200" y="481081"/>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YLIOPISTOT</a:t>
            </a:r>
            <a:endParaRPr/>
          </a:p>
        </p:txBody>
      </p:sp>
      <p:pic>
        <p:nvPicPr>
          <p:cNvPr id="273" name="Google Shape;273;p13"/>
          <p:cNvPicPr preferRelativeResize="0"/>
          <p:nvPr/>
        </p:nvPicPr>
        <p:blipFill rotWithShape="1">
          <a:blip r:embed="rId3">
            <a:alphaModFix/>
          </a:blip>
          <a:srcRect/>
          <a:stretch/>
        </p:blipFill>
        <p:spPr>
          <a:xfrm>
            <a:off x="805025" y="1574762"/>
            <a:ext cx="1728150" cy="1728124"/>
          </a:xfrm>
          <a:prstGeom prst="rect">
            <a:avLst/>
          </a:prstGeom>
          <a:noFill/>
          <a:ln>
            <a:noFill/>
          </a:ln>
        </p:spPr>
      </p:pic>
      <p:pic>
        <p:nvPicPr>
          <p:cNvPr id="274" name="Google Shape;274;p13"/>
          <p:cNvPicPr preferRelativeResize="0"/>
          <p:nvPr/>
        </p:nvPicPr>
        <p:blipFill rotWithShape="1">
          <a:blip r:embed="rId4">
            <a:alphaModFix/>
          </a:blip>
          <a:srcRect t="11410" r="4641"/>
          <a:stretch/>
        </p:blipFill>
        <p:spPr>
          <a:xfrm>
            <a:off x="268350" y="3462950"/>
            <a:ext cx="3367874" cy="1216400"/>
          </a:xfrm>
          <a:prstGeom prst="rect">
            <a:avLst/>
          </a:prstGeom>
          <a:noFill/>
          <a:ln>
            <a:noFill/>
          </a:ln>
        </p:spPr>
      </p:pic>
      <p:pic>
        <p:nvPicPr>
          <p:cNvPr id="275" name="Google Shape;275;p13"/>
          <p:cNvPicPr preferRelativeResize="0"/>
          <p:nvPr/>
        </p:nvPicPr>
        <p:blipFill rotWithShape="1">
          <a:blip r:embed="rId5">
            <a:alphaModFix/>
          </a:blip>
          <a:srcRect/>
          <a:stretch/>
        </p:blipFill>
        <p:spPr>
          <a:xfrm>
            <a:off x="5279950" y="3318188"/>
            <a:ext cx="2909756" cy="1505925"/>
          </a:xfrm>
          <a:prstGeom prst="rect">
            <a:avLst/>
          </a:prstGeom>
          <a:noFill/>
          <a:ln>
            <a:noFill/>
          </a:ln>
        </p:spPr>
      </p:pic>
      <p:pic>
        <p:nvPicPr>
          <p:cNvPr id="276" name="Google Shape;276;p13"/>
          <p:cNvPicPr preferRelativeResize="0"/>
          <p:nvPr/>
        </p:nvPicPr>
        <p:blipFill rotWithShape="1">
          <a:blip r:embed="rId6">
            <a:alphaModFix/>
          </a:blip>
          <a:srcRect l="11098" t="13132" r="10743" b="12248"/>
          <a:stretch/>
        </p:blipFill>
        <p:spPr>
          <a:xfrm>
            <a:off x="6161250" y="1752925"/>
            <a:ext cx="2427450" cy="1637649"/>
          </a:xfrm>
          <a:prstGeom prst="rect">
            <a:avLst/>
          </a:prstGeom>
          <a:noFill/>
          <a:ln>
            <a:noFill/>
          </a:ln>
        </p:spPr>
      </p:pic>
      <p:pic>
        <p:nvPicPr>
          <p:cNvPr id="277" name="Google Shape;277;p13"/>
          <p:cNvPicPr preferRelativeResize="0"/>
          <p:nvPr/>
        </p:nvPicPr>
        <p:blipFill rotWithShape="1">
          <a:blip r:embed="rId7">
            <a:alphaModFix/>
          </a:blip>
          <a:srcRect l="9757" r="8656" b="15690"/>
          <a:stretch/>
        </p:blipFill>
        <p:spPr>
          <a:xfrm>
            <a:off x="4663550" y="404875"/>
            <a:ext cx="2909751" cy="1216400"/>
          </a:xfrm>
          <a:prstGeom prst="rect">
            <a:avLst/>
          </a:prstGeom>
          <a:noFill/>
          <a:ln>
            <a:noFill/>
          </a:ln>
        </p:spPr>
      </p:pic>
      <p:pic>
        <p:nvPicPr>
          <p:cNvPr id="278" name="Google Shape;278;p13"/>
          <p:cNvPicPr preferRelativeResize="0"/>
          <p:nvPr/>
        </p:nvPicPr>
        <p:blipFill rotWithShape="1">
          <a:blip r:embed="rId8">
            <a:alphaModFix/>
          </a:blip>
          <a:srcRect/>
          <a:stretch/>
        </p:blipFill>
        <p:spPr>
          <a:xfrm>
            <a:off x="3020713" y="1829363"/>
            <a:ext cx="2140825" cy="17840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grpSp>
        <p:nvGrpSpPr>
          <p:cNvPr id="285" name="Google Shape;285;p14"/>
          <p:cNvGrpSpPr/>
          <p:nvPr/>
        </p:nvGrpSpPr>
        <p:grpSpPr>
          <a:xfrm>
            <a:off x="919980" y="952188"/>
            <a:ext cx="7372862" cy="3092849"/>
            <a:chOff x="4595" y="1307295"/>
            <a:chExt cx="7372862" cy="3092849"/>
          </a:xfrm>
        </p:grpSpPr>
        <p:sp>
          <p:nvSpPr>
            <p:cNvPr id="286" name="Google Shape;286;p14"/>
            <p:cNvSpPr/>
            <p:nvPr/>
          </p:nvSpPr>
          <p:spPr>
            <a:xfrm>
              <a:off x="4595" y="1307295"/>
              <a:ext cx="2357354" cy="942941"/>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14"/>
            <p:cNvSpPr txBox="1"/>
            <p:nvPr/>
          </p:nvSpPr>
          <p:spPr>
            <a:xfrm>
              <a:off x="476066" y="1307295"/>
              <a:ext cx="1414413" cy="942941"/>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fi-FI" sz="1500" b="0" i="0" u="none" strike="noStrike" cap="none">
                  <a:solidFill>
                    <a:schemeClr val="lt1"/>
                  </a:solidFill>
                  <a:latin typeface="Raleway SemiBold"/>
                  <a:ea typeface="Raleway SemiBold"/>
                  <a:cs typeface="Raleway SemiBold"/>
                  <a:sym typeface="Raleway SemiBold"/>
                </a:rPr>
                <a:t> Monipuolisuus</a:t>
              </a:r>
              <a:endParaRPr sz="1500" b="0" i="0" u="none" strike="noStrike" cap="none">
                <a:solidFill>
                  <a:schemeClr val="lt1"/>
                </a:solidFill>
                <a:latin typeface="Raleway SemiBold"/>
                <a:ea typeface="Raleway SemiBold"/>
                <a:cs typeface="Raleway SemiBold"/>
                <a:sym typeface="Raleway SemiBold"/>
              </a:endParaRPr>
            </a:p>
          </p:txBody>
        </p:sp>
        <p:sp>
          <p:nvSpPr>
            <p:cNvPr id="288" name="Google Shape;288;p14"/>
            <p:cNvSpPr/>
            <p:nvPr/>
          </p:nvSpPr>
          <p:spPr>
            <a:xfrm>
              <a:off x="2055493" y="1387445"/>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14"/>
            <p:cNvSpPr txBox="1"/>
            <p:nvPr/>
          </p:nvSpPr>
          <p:spPr>
            <a:xfrm>
              <a:off x="2446814" y="1387445"/>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Tekniikka, kauppatieteet, taideteollisuus</a:t>
              </a:r>
              <a:endParaRPr sz="1100" b="0" i="0" u="none" strike="noStrike" cap="none">
                <a:solidFill>
                  <a:srgbClr val="000000"/>
                </a:solidFill>
                <a:latin typeface="Raleway SemiBold"/>
                <a:ea typeface="Raleway SemiBold"/>
                <a:cs typeface="Raleway SemiBold"/>
                <a:sym typeface="Raleway SemiBold"/>
              </a:endParaRPr>
            </a:p>
          </p:txBody>
        </p:sp>
        <p:sp>
          <p:nvSpPr>
            <p:cNvPr id="290" name="Google Shape;290;p14"/>
            <p:cNvSpPr/>
            <p:nvPr/>
          </p:nvSpPr>
          <p:spPr>
            <a:xfrm>
              <a:off x="3738173" y="1387445"/>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14"/>
            <p:cNvSpPr txBox="1"/>
            <p:nvPr/>
          </p:nvSpPr>
          <p:spPr>
            <a:xfrm>
              <a:off x="4129494" y="1387445"/>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Kansainväliset tutkinto-ohjelmat ja sivuaineet</a:t>
              </a:r>
              <a:endParaRPr sz="1100" b="0" i="0" u="none" strike="noStrike" cap="none">
                <a:solidFill>
                  <a:srgbClr val="000000"/>
                </a:solidFill>
                <a:latin typeface="Raleway SemiBold"/>
                <a:ea typeface="Raleway SemiBold"/>
                <a:cs typeface="Raleway SemiBold"/>
                <a:sym typeface="Raleway SemiBold"/>
              </a:endParaRPr>
            </a:p>
          </p:txBody>
        </p:sp>
        <p:sp>
          <p:nvSpPr>
            <p:cNvPr id="292" name="Google Shape;292;p14"/>
            <p:cNvSpPr/>
            <p:nvPr/>
          </p:nvSpPr>
          <p:spPr>
            <a:xfrm>
              <a:off x="4595" y="2382249"/>
              <a:ext cx="2357354" cy="942941"/>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14"/>
            <p:cNvSpPr txBox="1"/>
            <p:nvPr/>
          </p:nvSpPr>
          <p:spPr>
            <a:xfrm>
              <a:off x="476066" y="2382249"/>
              <a:ext cx="1414413" cy="942941"/>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fi-FI" sz="1500" b="0" i="0" u="none" strike="noStrike" cap="none">
                  <a:solidFill>
                    <a:schemeClr val="lt1"/>
                  </a:solidFill>
                  <a:latin typeface="Raleway SemiBold"/>
                  <a:ea typeface="Raleway SemiBold"/>
                  <a:cs typeface="Raleway SemiBold"/>
                  <a:sym typeface="Raleway SemiBold"/>
                </a:rPr>
                <a:t>Yrityskontaktit</a:t>
              </a:r>
              <a:endParaRPr sz="1400" b="0" i="0" u="none" strike="noStrike" cap="none">
                <a:solidFill>
                  <a:srgbClr val="000000"/>
                </a:solidFill>
                <a:latin typeface="Arial"/>
                <a:ea typeface="Arial"/>
                <a:cs typeface="Arial"/>
                <a:sym typeface="Arial"/>
              </a:endParaRPr>
            </a:p>
          </p:txBody>
        </p:sp>
        <p:sp>
          <p:nvSpPr>
            <p:cNvPr id="294" name="Google Shape;294;p14"/>
            <p:cNvSpPr/>
            <p:nvPr/>
          </p:nvSpPr>
          <p:spPr>
            <a:xfrm>
              <a:off x="2055493" y="2462399"/>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14"/>
            <p:cNvSpPr txBox="1"/>
            <p:nvPr/>
          </p:nvSpPr>
          <p:spPr>
            <a:xfrm>
              <a:off x="2446814" y="2462399"/>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Sijainti pk-seudulla</a:t>
              </a:r>
              <a:endParaRPr sz="1100" b="0" i="0" u="none" strike="noStrike" cap="none">
                <a:solidFill>
                  <a:srgbClr val="000000"/>
                </a:solidFill>
                <a:latin typeface="Raleway SemiBold"/>
                <a:ea typeface="Raleway SemiBold"/>
                <a:cs typeface="Raleway SemiBold"/>
                <a:sym typeface="Raleway SemiBold"/>
              </a:endParaRPr>
            </a:p>
          </p:txBody>
        </p:sp>
        <p:sp>
          <p:nvSpPr>
            <p:cNvPr id="296" name="Google Shape;296;p14"/>
            <p:cNvSpPr/>
            <p:nvPr/>
          </p:nvSpPr>
          <p:spPr>
            <a:xfrm>
              <a:off x="3738173" y="2462399"/>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14"/>
            <p:cNvSpPr txBox="1"/>
            <p:nvPr/>
          </p:nvSpPr>
          <p:spPr>
            <a:xfrm>
              <a:off x="4129494" y="2462399"/>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 Suurimpien yritysten pääkonttorit lähellä</a:t>
              </a:r>
              <a:endParaRPr sz="1100" b="0" i="0" u="none" strike="noStrike" cap="none">
                <a:solidFill>
                  <a:srgbClr val="000000"/>
                </a:solidFill>
                <a:latin typeface="Raleway SemiBold"/>
                <a:ea typeface="Raleway SemiBold"/>
                <a:cs typeface="Raleway SemiBold"/>
                <a:sym typeface="Raleway SemiBold"/>
              </a:endParaRPr>
            </a:p>
          </p:txBody>
        </p:sp>
        <p:sp>
          <p:nvSpPr>
            <p:cNvPr id="298" name="Google Shape;298;p14"/>
            <p:cNvSpPr/>
            <p:nvPr/>
          </p:nvSpPr>
          <p:spPr>
            <a:xfrm>
              <a:off x="5420853" y="2462399"/>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14"/>
            <p:cNvSpPr txBox="1"/>
            <p:nvPr/>
          </p:nvSpPr>
          <p:spPr>
            <a:xfrm>
              <a:off x="5812174" y="2462399"/>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Aallon TUTA:n asema yritysmaailmassa</a:t>
              </a:r>
              <a:endParaRPr sz="1100" b="0" i="0" u="none" strike="noStrike" cap="none">
                <a:solidFill>
                  <a:srgbClr val="000000"/>
                </a:solidFill>
                <a:latin typeface="Raleway SemiBold"/>
                <a:ea typeface="Raleway SemiBold"/>
                <a:cs typeface="Raleway SemiBold"/>
                <a:sym typeface="Raleway SemiBold"/>
              </a:endParaRPr>
            </a:p>
          </p:txBody>
        </p:sp>
        <p:sp>
          <p:nvSpPr>
            <p:cNvPr id="300" name="Google Shape;300;p14"/>
            <p:cNvSpPr/>
            <p:nvPr/>
          </p:nvSpPr>
          <p:spPr>
            <a:xfrm>
              <a:off x="4595" y="3457203"/>
              <a:ext cx="2357354" cy="942941"/>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14"/>
            <p:cNvSpPr txBox="1"/>
            <p:nvPr/>
          </p:nvSpPr>
          <p:spPr>
            <a:xfrm>
              <a:off x="476066" y="3457203"/>
              <a:ext cx="1414413" cy="942941"/>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fi-FI" sz="1500" b="0" i="0" u="none" strike="noStrike" cap="none">
                  <a:solidFill>
                    <a:schemeClr val="lt1"/>
                  </a:solidFill>
                  <a:latin typeface="Raleway SemiBold"/>
                  <a:ea typeface="Raleway SemiBold"/>
                  <a:cs typeface="Raleway SemiBold"/>
                  <a:sym typeface="Raleway SemiBold"/>
                </a:rPr>
                <a:t>Arvostus</a:t>
              </a:r>
              <a:endParaRPr sz="1500" b="0" i="0" u="none" strike="noStrike" cap="none">
                <a:solidFill>
                  <a:schemeClr val="lt1"/>
                </a:solidFill>
                <a:latin typeface="Raleway SemiBold"/>
                <a:ea typeface="Raleway SemiBold"/>
                <a:cs typeface="Raleway SemiBold"/>
                <a:sym typeface="Raleway SemiBold"/>
              </a:endParaRPr>
            </a:p>
          </p:txBody>
        </p:sp>
        <p:sp>
          <p:nvSpPr>
            <p:cNvPr id="302" name="Google Shape;302;p14"/>
            <p:cNvSpPr/>
            <p:nvPr/>
          </p:nvSpPr>
          <p:spPr>
            <a:xfrm>
              <a:off x="2055493" y="3537353"/>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14"/>
            <p:cNvSpPr txBox="1"/>
            <p:nvPr/>
          </p:nvSpPr>
          <p:spPr>
            <a:xfrm>
              <a:off x="2446814" y="3537353"/>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Korkeimmat teknisten alojen pääsyrajat</a:t>
              </a:r>
              <a:endParaRPr sz="1100" b="0" i="0" u="none" strike="noStrike" cap="none">
                <a:solidFill>
                  <a:srgbClr val="000000"/>
                </a:solidFill>
                <a:latin typeface="Raleway SemiBold"/>
                <a:ea typeface="Raleway SemiBold"/>
                <a:cs typeface="Raleway SemiBold"/>
                <a:sym typeface="Raleway SemiBold"/>
              </a:endParaRPr>
            </a:p>
          </p:txBody>
        </p:sp>
        <p:sp>
          <p:nvSpPr>
            <p:cNvPr id="304" name="Google Shape;304;p14"/>
            <p:cNvSpPr/>
            <p:nvPr/>
          </p:nvSpPr>
          <p:spPr>
            <a:xfrm>
              <a:off x="3738173" y="3537353"/>
              <a:ext cx="1956604" cy="782641"/>
            </a:xfrm>
            <a:prstGeom prst="chevron">
              <a:avLst>
                <a:gd name="adj"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14"/>
            <p:cNvSpPr txBox="1"/>
            <p:nvPr/>
          </p:nvSpPr>
          <p:spPr>
            <a:xfrm>
              <a:off x="4129494" y="3537353"/>
              <a:ext cx="1173963" cy="782641"/>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fi-FI" sz="1100" b="0" i="0" u="none" strike="noStrike" cap="none">
                  <a:solidFill>
                    <a:srgbClr val="000000"/>
                  </a:solidFill>
                  <a:latin typeface="Raleway SemiBold"/>
                  <a:ea typeface="Raleway SemiBold"/>
                  <a:cs typeface="Raleway SemiBold"/>
                  <a:sym typeface="Raleway SemiBold"/>
                </a:rPr>
                <a:t>Arvostetuin teknillinen yliopisto Suomessa</a:t>
              </a:r>
              <a:endParaRPr sz="1100" b="0" i="0" u="none" strike="noStrike" cap="none">
                <a:solidFill>
                  <a:srgbClr val="000000"/>
                </a:solidFill>
                <a:latin typeface="Raleway SemiBold"/>
                <a:ea typeface="Raleway SemiBold"/>
                <a:cs typeface="Raleway SemiBold"/>
                <a:sym typeface="Raleway SemiBold"/>
              </a:endParaRPr>
            </a:p>
          </p:txBody>
        </p:sp>
      </p:grpSp>
      <p:sp>
        <p:nvSpPr>
          <p:cNvPr id="306" name="Google Shape;306;p14"/>
          <p:cNvSpPr txBox="1">
            <a:spLocks noGrp="1"/>
          </p:cNvSpPr>
          <p:nvPr>
            <p:ph type="title"/>
          </p:nvPr>
        </p:nvSpPr>
        <p:spPr>
          <a:xfrm>
            <a:off x="586912" y="-64994"/>
            <a:ext cx="8229600" cy="85725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MIKSI JUURI AALTOON?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1"/>
          <p:cNvSpPr txBox="1">
            <a:spLocks noGrp="1"/>
          </p:cNvSpPr>
          <p:nvPr>
            <p:ph type="title"/>
          </p:nvPr>
        </p:nvSpPr>
        <p:spPr>
          <a:xfrm>
            <a:off x="457200" y="137091"/>
            <a:ext cx="8229600" cy="85725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sz="4000" b="1" i="0" u="none" strike="noStrike" cap="none">
                <a:solidFill>
                  <a:srgbClr val="002E7D"/>
                </a:solidFill>
                <a:latin typeface="Raleway"/>
                <a:ea typeface="Raleway"/>
                <a:cs typeface="Raleway"/>
                <a:sym typeface="Raleway"/>
              </a:rPr>
              <a:t>TULEVAISUUS</a:t>
            </a:r>
            <a:endParaRPr/>
          </a:p>
        </p:txBody>
      </p:sp>
      <p:sp>
        <p:nvSpPr>
          <p:cNvPr id="313" name="Google Shape;313;p11"/>
          <p:cNvSpPr/>
          <p:nvPr/>
        </p:nvSpPr>
        <p:spPr>
          <a:xfrm>
            <a:off x="457200" y="1200150"/>
            <a:ext cx="8229600" cy="299085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11"/>
          <p:cNvSpPr/>
          <p:nvPr/>
        </p:nvSpPr>
        <p:spPr>
          <a:xfrm>
            <a:off x="2441178" y="1859044"/>
            <a:ext cx="508000" cy="1673059"/>
          </a:xfrm>
          <a:prstGeom prst="rightBrace">
            <a:avLst>
              <a:gd name="adj1" fmla="val 8333"/>
              <a:gd name="adj2" fmla="val 50000"/>
            </a:avLst>
          </a:prstGeom>
          <a:noFill/>
          <a:ln w="25400" cap="flat" cmpd="sng">
            <a:solidFill>
              <a:srgbClr val="002D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5" name="Google Shape;315;p11"/>
          <p:cNvSpPr/>
          <p:nvPr/>
        </p:nvSpPr>
        <p:spPr>
          <a:xfrm>
            <a:off x="852170" y="1376544"/>
            <a:ext cx="1405508" cy="1204096"/>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i-FI" sz="1800" b="0" i="0" u="none" strike="noStrike" cap="none">
                <a:solidFill>
                  <a:schemeClr val="lt1"/>
                </a:solidFill>
                <a:latin typeface="Raleway"/>
                <a:ea typeface="Raleway"/>
                <a:cs typeface="Raleway"/>
                <a:sym typeface="Raleway"/>
              </a:rPr>
              <a:t>Talous</a:t>
            </a:r>
            <a:endParaRPr sz="1400" b="0" i="0" u="none" strike="noStrike" cap="none">
              <a:solidFill>
                <a:srgbClr val="000000"/>
              </a:solidFill>
              <a:latin typeface="Arial"/>
              <a:ea typeface="Arial"/>
              <a:cs typeface="Arial"/>
              <a:sym typeface="Arial"/>
            </a:endParaRPr>
          </a:p>
        </p:txBody>
      </p:sp>
      <p:sp>
        <p:nvSpPr>
          <p:cNvPr id="316" name="Google Shape;316;p11"/>
          <p:cNvSpPr/>
          <p:nvPr/>
        </p:nvSpPr>
        <p:spPr>
          <a:xfrm>
            <a:off x="3225006" y="2093527"/>
            <a:ext cx="1309370" cy="1204096"/>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i-FI" sz="1800" b="0" i="0" u="none" strike="noStrike" cap="none">
                <a:solidFill>
                  <a:schemeClr val="lt1"/>
                </a:solidFill>
                <a:latin typeface="Raleway"/>
                <a:ea typeface="Raleway"/>
                <a:cs typeface="Raleway"/>
                <a:sym typeface="Raleway"/>
              </a:rPr>
              <a:t>TUTA-DI</a:t>
            </a:r>
            <a:endParaRPr sz="1400" b="0" i="0" u="none" strike="noStrike" cap="none">
              <a:solidFill>
                <a:srgbClr val="000000"/>
              </a:solidFill>
              <a:latin typeface="Arial"/>
              <a:ea typeface="Arial"/>
              <a:cs typeface="Arial"/>
              <a:sym typeface="Arial"/>
            </a:endParaRPr>
          </a:p>
        </p:txBody>
      </p:sp>
      <p:sp>
        <p:nvSpPr>
          <p:cNvPr id="317" name="Google Shape;317;p11"/>
          <p:cNvSpPr/>
          <p:nvPr/>
        </p:nvSpPr>
        <p:spPr>
          <a:xfrm>
            <a:off x="855980" y="2783772"/>
            <a:ext cx="1401698" cy="1204096"/>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i-FI" sz="1800" b="0" i="0" u="none" strike="noStrike" cap="none">
                <a:solidFill>
                  <a:schemeClr val="lt1"/>
                </a:solidFill>
                <a:latin typeface="Raleway"/>
                <a:ea typeface="Raleway"/>
                <a:cs typeface="Raleway"/>
                <a:sym typeface="Raleway"/>
              </a:rPr>
              <a:t>Tekniikka</a:t>
            </a:r>
            <a:endParaRPr sz="1400" b="0" i="0" u="none" strike="noStrike" cap="none">
              <a:solidFill>
                <a:srgbClr val="000000"/>
              </a:solidFill>
              <a:latin typeface="Arial"/>
              <a:ea typeface="Arial"/>
              <a:cs typeface="Arial"/>
              <a:sym typeface="Arial"/>
            </a:endParaRPr>
          </a:p>
        </p:txBody>
      </p:sp>
      <p:sp>
        <p:nvSpPr>
          <p:cNvPr id="318" name="Google Shape;318;p11"/>
          <p:cNvSpPr/>
          <p:nvPr/>
        </p:nvSpPr>
        <p:spPr>
          <a:xfrm>
            <a:off x="4943157" y="2299334"/>
            <a:ext cx="569100" cy="792600"/>
          </a:xfrm>
          <a:prstGeom prst="chevron">
            <a:avLst>
              <a:gd name="adj" fmla="val 50000"/>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9" name="Google Shape;319;p11"/>
          <p:cNvSpPr/>
          <p:nvPr/>
        </p:nvSpPr>
        <p:spPr>
          <a:xfrm>
            <a:off x="5920898" y="1200074"/>
            <a:ext cx="2471400" cy="2991000"/>
          </a:xfrm>
          <a:prstGeom prst="roundRect">
            <a:avLst>
              <a:gd name="adj" fmla="val 13789"/>
            </a:avLst>
          </a:prstGeom>
          <a:solidFill>
            <a:schemeClr val="lt1"/>
          </a:solidFill>
          <a:ln w="25400" cap="flat" cmpd="sng">
            <a:solidFill>
              <a:srgbClr val="00337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Toimitusjohtaja</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Talousjohtaja</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Yrittäjä</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Startup</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Investointipankkiiri</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Konsultti</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Sijoitusjohtaja</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Tuotekehityspäällikkö</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Ohjelmistosuunnittelija</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Henkilöstöjohtaja</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Projektipäällikkö</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Professori</a:t>
            </a:r>
            <a:endParaRPr sz="14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chemeClr val="dk1"/>
                </a:solidFill>
                <a:latin typeface="Raleway"/>
                <a:ea typeface="Raleway"/>
                <a:cs typeface="Raleway"/>
                <a:sym typeface="Raleway"/>
              </a:rPr>
              <a:t>Asiantuntija</a:t>
            </a:r>
            <a:endParaRPr sz="1400" b="0" i="0" u="none" strike="noStrike" cap="none">
              <a:solidFill>
                <a:schemeClr val="dk1"/>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2"/>
          <p:cNvSpPr/>
          <p:nvPr/>
        </p:nvSpPr>
        <p:spPr>
          <a:xfrm>
            <a:off x="6653407" y="3944690"/>
            <a:ext cx="3777900" cy="1204200"/>
          </a:xfrm>
          <a:prstGeom prst="triangle">
            <a:avLst>
              <a:gd name="adj" fmla="val 67060"/>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6" name="Google Shape;326;p12" descr="Kuvahaun tulos haulle prodeko ventures logo"/>
          <p:cNvPicPr preferRelativeResize="0"/>
          <p:nvPr/>
        </p:nvPicPr>
        <p:blipFill rotWithShape="1">
          <a:blip r:embed="rId3">
            <a:alphaModFix/>
          </a:blip>
          <a:srcRect/>
          <a:stretch/>
        </p:blipFill>
        <p:spPr>
          <a:xfrm>
            <a:off x="8022269" y="4619810"/>
            <a:ext cx="1050925" cy="390344"/>
          </a:xfrm>
          <a:prstGeom prst="rect">
            <a:avLst/>
          </a:prstGeom>
          <a:noFill/>
          <a:ln>
            <a:noFill/>
          </a:ln>
        </p:spPr>
      </p:pic>
      <p:pic>
        <p:nvPicPr>
          <p:cNvPr id="327" name="Google Shape;327;p12" descr="Kuvahaun tulos haulle supercell"/>
          <p:cNvPicPr preferRelativeResize="0"/>
          <p:nvPr/>
        </p:nvPicPr>
        <p:blipFill rotWithShape="1">
          <a:blip r:embed="rId4">
            <a:alphaModFix/>
          </a:blip>
          <a:srcRect/>
          <a:stretch/>
        </p:blipFill>
        <p:spPr>
          <a:xfrm>
            <a:off x="7603044" y="1786513"/>
            <a:ext cx="1046685" cy="921865"/>
          </a:xfrm>
          <a:prstGeom prst="rect">
            <a:avLst/>
          </a:prstGeom>
          <a:noFill/>
          <a:ln>
            <a:noFill/>
          </a:ln>
        </p:spPr>
      </p:pic>
      <p:pic>
        <p:nvPicPr>
          <p:cNvPr id="328" name="Google Shape;328;p12" descr="Kuvahaun tulos haulle atalent"/>
          <p:cNvPicPr preferRelativeResize="0"/>
          <p:nvPr/>
        </p:nvPicPr>
        <p:blipFill rotWithShape="1">
          <a:blip r:embed="rId5">
            <a:alphaModFix/>
          </a:blip>
          <a:srcRect/>
          <a:stretch/>
        </p:blipFill>
        <p:spPr>
          <a:xfrm>
            <a:off x="279670" y="1919872"/>
            <a:ext cx="1663927" cy="517989"/>
          </a:xfrm>
          <a:prstGeom prst="rect">
            <a:avLst/>
          </a:prstGeom>
          <a:noFill/>
          <a:ln>
            <a:noFill/>
          </a:ln>
        </p:spPr>
      </p:pic>
      <p:pic>
        <p:nvPicPr>
          <p:cNvPr id="329" name="Google Shape;329;p12" descr="uvahaun tulos haulle slush"/>
          <p:cNvPicPr preferRelativeResize="0"/>
          <p:nvPr/>
        </p:nvPicPr>
        <p:blipFill rotWithShape="1">
          <a:blip r:embed="rId6">
            <a:alphaModFix/>
          </a:blip>
          <a:srcRect/>
          <a:stretch/>
        </p:blipFill>
        <p:spPr>
          <a:xfrm>
            <a:off x="6951139" y="421043"/>
            <a:ext cx="1711503" cy="570501"/>
          </a:xfrm>
          <a:prstGeom prst="rect">
            <a:avLst/>
          </a:prstGeom>
          <a:noFill/>
          <a:ln>
            <a:noFill/>
          </a:ln>
        </p:spPr>
      </p:pic>
      <p:pic>
        <p:nvPicPr>
          <p:cNvPr id="330" name="Google Shape;330;p12" descr="uvahaun tulos haulle rovio"/>
          <p:cNvPicPr preferRelativeResize="0"/>
          <p:nvPr/>
        </p:nvPicPr>
        <p:blipFill rotWithShape="1">
          <a:blip r:embed="rId7">
            <a:alphaModFix/>
          </a:blip>
          <a:srcRect/>
          <a:stretch/>
        </p:blipFill>
        <p:spPr>
          <a:xfrm>
            <a:off x="4567396" y="3030259"/>
            <a:ext cx="1300398" cy="1733864"/>
          </a:xfrm>
          <a:prstGeom prst="rect">
            <a:avLst/>
          </a:prstGeom>
          <a:noFill/>
          <a:ln>
            <a:noFill/>
          </a:ln>
        </p:spPr>
      </p:pic>
      <p:pic>
        <p:nvPicPr>
          <p:cNvPr id="331" name="Google Shape;331;p12" descr="uvahaun tulos haulle nordic healthcare group"/>
          <p:cNvPicPr preferRelativeResize="0"/>
          <p:nvPr/>
        </p:nvPicPr>
        <p:blipFill rotWithShape="1">
          <a:blip r:embed="rId8">
            <a:alphaModFix/>
          </a:blip>
          <a:srcRect/>
          <a:stretch/>
        </p:blipFill>
        <p:spPr>
          <a:xfrm>
            <a:off x="2995043" y="3496516"/>
            <a:ext cx="1251999" cy="718058"/>
          </a:xfrm>
          <a:prstGeom prst="rect">
            <a:avLst/>
          </a:prstGeom>
          <a:noFill/>
          <a:ln>
            <a:noFill/>
          </a:ln>
        </p:spPr>
      </p:pic>
      <p:pic>
        <p:nvPicPr>
          <p:cNvPr id="332" name="Google Shape;332;p12" descr="uvahaun tulos haulle wolt"/>
          <p:cNvPicPr preferRelativeResize="0"/>
          <p:nvPr/>
        </p:nvPicPr>
        <p:blipFill rotWithShape="1">
          <a:blip r:embed="rId9">
            <a:alphaModFix/>
          </a:blip>
          <a:srcRect/>
          <a:stretch/>
        </p:blipFill>
        <p:spPr>
          <a:xfrm>
            <a:off x="384956" y="510976"/>
            <a:ext cx="1380579" cy="1035434"/>
          </a:xfrm>
          <a:prstGeom prst="rect">
            <a:avLst/>
          </a:prstGeom>
          <a:noFill/>
          <a:ln>
            <a:noFill/>
          </a:ln>
        </p:spPr>
      </p:pic>
      <p:pic>
        <p:nvPicPr>
          <p:cNvPr id="333" name="Google Shape;333;p12" descr="uvahaun tulos haulle upm logo"/>
          <p:cNvPicPr preferRelativeResize="0"/>
          <p:nvPr/>
        </p:nvPicPr>
        <p:blipFill rotWithShape="1">
          <a:blip r:embed="rId10">
            <a:alphaModFix/>
          </a:blip>
          <a:srcRect/>
          <a:stretch/>
        </p:blipFill>
        <p:spPr>
          <a:xfrm>
            <a:off x="4539819" y="1574241"/>
            <a:ext cx="885774" cy="1455202"/>
          </a:xfrm>
          <a:prstGeom prst="rect">
            <a:avLst/>
          </a:prstGeom>
          <a:noFill/>
          <a:ln>
            <a:noFill/>
          </a:ln>
        </p:spPr>
      </p:pic>
      <p:pic>
        <p:nvPicPr>
          <p:cNvPr id="334" name="Google Shape;334;p12" descr="uvahaun tulos haulle smartly logo"/>
          <p:cNvPicPr preferRelativeResize="0"/>
          <p:nvPr/>
        </p:nvPicPr>
        <p:blipFill rotWithShape="1">
          <a:blip r:embed="rId11">
            <a:alphaModFix/>
          </a:blip>
          <a:srcRect/>
          <a:stretch/>
        </p:blipFill>
        <p:spPr>
          <a:xfrm>
            <a:off x="6270160" y="3255772"/>
            <a:ext cx="2201371" cy="978388"/>
          </a:xfrm>
          <a:prstGeom prst="rect">
            <a:avLst/>
          </a:prstGeom>
          <a:noFill/>
          <a:ln>
            <a:noFill/>
          </a:ln>
        </p:spPr>
      </p:pic>
      <p:pic>
        <p:nvPicPr>
          <p:cNvPr id="335" name="Google Shape;335;p12"/>
          <p:cNvPicPr preferRelativeResize="0"/>
          <p:nvPr/>
        </p:nvPicPr>
        <p:blipFill rotWithShape="1">
          <a:blip r:embed="rId12">
            <a:alphaModFix/>
          </a:blip>
          <a:srcRect l="32328" t="268" r="18216" b="-885"/>
          <a:stretch/>
        </p:blipFill>
        <p:spPr>
          <a:xfrm>
            <a:off x="5706764" y="1577701"/>
            <a:ext cx="1715894" cy="1590424"/>
          </a:xfrm>
          <a:prstGeom prst="rect">
            <a:avLst/>
          </a:prstGeom>
          <a:noFill/>
          <a:ln>
            <a:noFill/>
          </a:ln>
        </p:spPr>
      </p:pic>
      <p:pic>
        <p:nvPicPr>
          <p:cNvPr id="336" name="Google Shape;336;p12" descr="Logo, company name&#10;&#10;Description automatically generated"/>
          <p:cNvPicPr preferRelativeResize="0"/>
          <p:nvPr/>
        </p:nvPicPr>
        <p:blipFill rotWithShape="1">
          <a:blip r:embed="rId13">
            <a:alphaModFix/>
          </a:blip>
          <a:srcRect t="30211" b="21617"/>
          <a:stretch/>
        </p:blipFill>
        <p:spPr>
          <a:xfrm>
            <a:off x="2068830" y="853249"/>
            <a:ext cx="1714500" cy="825900"/>
          </a:xfrm>
          <a:prstGeom prst="rect">
            <a:avLst/>
          </a:prstGeom>
          <a:noFill/>
          <a:ln>
            <a:noFill/>
          </a:ln>
        </p:spPr>
      </p:pic>
      <p:pic>
        <p:nvPicPr>
          <p:cNvPr id="337" name="Google Shape;337;p12" descr="A picture containing text, clipart&#10;&#10;Description automatically generated"/>
          <p:cNvPicPr preferRelativeResize="0"/>
          <p:nvPr/>
        </p:nvPicPr>
        <p:blipFill rotWithShape="1">
          <a:blip r:embed="rId14">
            <a:alphaModFix/>
          </a:blip>
          <a:srcRect/>
          <a:stretch/>
        </p:blipFill>
        <p:spPr>
          <a:xfrm>
            <a:off x="388620" y="3169920"/>
            <a:ext cx="2225040" cy="922020"/>
          </a:xfrm>
          <a:prstGeom prst="rect">
            <a:avLst/>
          </a:prstGeom>
          <a:noFill/>
          <a:ln>
            <a:noFill/>
          </a:ln>
        </p:spPr>
      </p:pic>
      <p:pic>
        <p:nvPicPr>
          <p:cNvPr id="338" name="Google Shape;338;p12"/>
          <p:cNvPicPr preferRelativeResize="0"/>
          <p:nvPr/>
        </p:nvPicPr>
        <p:blipFill rotWithShape="1">
          <a:blip r:embed="rId15">
            <a:alphaModFix/>
          </a:blip>
          <a:srcRect/>
          <a:stretch/>
        </p:blipFill>
        <p:spPr>
          <a:xfrm>
            <a:off x="4034675" y="459650"/>
            <a:ext cx="2016717" cy="1058776"/>
          </a:xfrm>
          <a:prstGeom prst="rect">
            <a:avLst/>
          </a:prstGeom>
          <a:noFill/>
          <a:ln>
            <a:noFill/>
          </a:ln>
        </p:spPr>
      </p:pic>
      <p:pic>
        <p:nvPicPr>
          <p:cNvPr id="339" name="Google Shape;339;p12" descr="A picture containing icon&#10;&#10;Description automatically generated"/>
          <p:cNvPicPr preferRelativeResize="0"/>
          <p:nvPr/>
        </p:nvPicPr>
        <p:blipFill rotWithShape="1">
          <a:blip r:embed="rId16">
            <a:alphaModFix/>
          </a:blip>
          <a:srcRect l="-356" t="22794" b="22600"/>
          <a:stretch/>
        </p:blipFill>
        <p:spPr>
          <a:xfrm>
            <a:off x="2410778" y="1974761"/>
            <a:ext cx="1708792" cy="9187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6"/>
          <p:cNvSpPr txBox="1">
            <a:spLocks noGrp="1"/>
          </p:cNvSpPr>
          <p:nvPr>
            <p:ph type="title"/>
          </p:nvPr>
        </p:nvSpPr>
        <p:spPr>
          <a:xfrm>
            <a:off x="457199" y="35402"/>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OPISKELIJAELÄMÄ</a:t>
            </a:r>
            <a:endParaRPr/>
          </a:p>
        </p:txBody>
      </p:sp>
      <p:grpSp>
        <p:nvGrpSpPr>
          <p:cNvPr id="346" name="Google Shape;346;p16"/>
          <p:cNvGrpSpPr/>
          <p:nvPr/>
        </p:nvGrpSpPr>
        <p:grpSpPr>
          <a:xfrm>
            <a:off x="6500218" y="0"/>
            <a:ext cx="2649212" cy="5134798"/>
            <a:chOff x="6507727" y="-3012"/>
            <a:chExt cx="2649212" cy="5134798"/>
          </a:xfrm>
        </p:grpSpPr>
        <p:pic>
          <p:nvPicPr>
            <p:cNvPr id="347" name="Google Shape;347;p16"/>
            <p:cNvPicPr preferRelativeResize="0"/>
            <p:nvPr/>
          </p:nvPicPr>
          <p:blipFill rotWithShape="1">
            <a:blip r:embed="rId3">
              <a:alphaModFix/>
            </a:blip>
            <a:srcRect/>
            <a:stretch/>
          </p:blipFill>
          <p:spPr>
            <a:xfrm>
              <a:off x="6512010" y="1679729"/>
              <a:ext cx="2587255" cy="1656811"/>
            </a:xfrm>
            <a:prstGeom prst="rect">
              <a:avLst/>
            </a:prstGeom>
            <a:noFill/>
            <a:ln w="228600" cap="flat" cmpd="sng">
              <a:solidFill>
                <a:schemeClr val="lt1"/>
              </a:solidFill>
              <a:prstDash val="dot"/>
              <a:round/>
              <a:headEnd type="none" w="sm" len="sm"/>
              <a:tailEnd type="none" w="sm" len="sm"/>
            </a:ln>
          </p:spPr>
        </p:pic>
        <p:pic>
          <p:nvPicPr>
            <p:cNvPr id="348" name="Google Shape;348;p16" descr="A group of people sitting posing for the camera&#10;&#10;Description generated with very high confidence"/>
            <p:cNvPicPr preferRelativeResize="0"/>
            <p:nvPr/>
          </p:nvPicPr>
          <p:blipFill rotWithShape="1">
            <a:blip r:embed="rId4">
              <a:alphaModFix/>
            </a:blip>
            <a:srcRect/>
            <a:stretch/>
          </p:blipFill>
          <p:spPr>
            <a:xfrm>
              <a:off x="6507727" y="-3012"/>
              <a:ext cx="2649212" cy="1765711"/>
            </a:xfrm>
            <a:prstGeom prst="rect">
              <a:avLst/>
            </a:prstGeom>
            <a:noFill/>
            <a:ln w="228600" cap="flat" cmpd="sng">
              <a:solidFill>
                <a:schemeClr val="lt1"/>
              </a:solidFill>
              <a:prstDash val="dot"/>
              <a:round/>
              <a:headEnd type="none" w="sm" len="sm"/>
              <a:tailEnd type="none" w="sm" len="sm"/>
            </a:ln>
          </p:spPr>
        </p:pic>
        <p:pic>
          <p:nvPicPr>
            <p:cNvPr id="349" name="Google Shape;349;p16" descr="A group of people that are standing in the snow&#10;&#10;Description generated with very high confidence"/>
            <p:cNvPicPr preferRelativeResize="0"/>
            <p:nvPr/>
          </p:nvPicPr>
          <p:blipFill rotWithShape="1">
            <a:blip r:embed="rId5">
              <a:alphaModFix/>
            </a:blip>
            <a:srcRect/>
            <a:stretch/>
          </p:blipFill>
          <p:spPr>
            <a:xfrm>
              <a:off x="6508209" y="3211913"/>
              <a:ext cx="2637952" cy="1919873"/>
            </a:xfrm>
            <a:prstGeom prst="rect">
              <a:avLst/>
            </a:prstGeom>
            <a:noFill/>
            <a:ln w="228600" cap="flat" cmpd="sng">
              <a:solidFill>
                <a:schemeClr val="lt1"/>
              </a:solidFill>
              <a:prstDash val="dot"/>
              <a:round/>
              <a:headEnd type="none" w="sm" len="sm"/>
              <a:tailEnd type="none" w="sm" len="sm"/>
            </a:ln>
          </p:spPr>
        </p:pic>
      </p:grpSp>
      <p:sp>
        <p:nvSpPr>
          <p:cNvPr id="350" name="Google Shape;350;p16"/>
          <p:cNvSpPr/>
          <p:nvPr/>
        </p:nvSpPr>
        <p:spPr>
          <a:xfrm>
            <a:off x="6500218" y="1765711"/>
            <a:ext cx="2638430" cy="14569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51" name="Google Shape;351;p16"/>
          <p:cNvSpPr txBox="1"/>
          <p:nvPr/>
        </p:nvSpPr>
        <p:spPr>
          <a:xfrm>
            <a:off x="3873225" y="3643900"/>
            <a:ext cx="2035500" cy="7704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3300"/>
              <a:buFont typeface="Arial"/>
              <a:buNone/>
            </a:pPr>
            <a:r>
              <a:rPr lang="fi-FI" sz="2100" b="0" i="0" u="none" strike="noStrike" cap="none">
                <a:solidFill>
                  <a:schemeClr val="lt1"/>
                </a:solidFill>
                <a:latin typeface="Raleway"/>
                <a:ea typeface="Raleway"/>
                <a:cs typeface="Raleway"/>
                <a:sym typeface="Raleway"/>
              </a:rPr>
              <a:t>Alayhdistykset</a:t>
            </a:r>
            <a:endParaRPr sz="1900" b="0" i="0" u="none" strike="noStrike" cap="none">
              <a:solidFill>
                <a:schemeClr val="lt1"/>
              </a:solidFill>
              <a:latin typeface="Raleway"/>
              <a:ea typeface="Raleway"/>
              <a:cs typeface="Raleway"/>
              <a:sym typeface="Raleway"/>
            </a:endParaRPr>
          </a:p>
        </p:txBody>
      </p:sp>
      <p:pic>
        <p:nvPicPr>
          <p:cNvPr id="352" name="Google Shape;352;p16"/>
          <p:cNvPicPr preferRelativeResize="0"/>
          <p:nvPr/>
        </p:nvPicPr>
        <p:blipFill rotWithShape="1">
          <a:blip r:embed="rId6">
            <a:alphaModFix/>
          </a:blip>
          <a:srcRect t="32598" b="23989"/>
          <a:stretch/>
        </p:blipFill>
        <p:spPr>
          <a:xfrm>
            <a:off x="6500225" y="1730561"/>
            <a:ext cx="2638426" cy="1527240"/>
          </a:xfrm>
          <a:prstGeom prst="rect">
            <a:avLst/>
          </a:prstGeom>
          <a:noFill/>
          <a:ln>
            <a:noFill/>
          </a:ln>
        </p:spPr>
      </p:pic>
      <p:pic>
        <p:nvPicPr>
          <p:cNvPr id="353" name="Google Shape;353;p16"/>
          <p:cNvPicPr preferRelativeResize="0"/>
          <p:nvPr/>
        </p:nvPicPr>
        <p:blipFill rotWithShape="1">
          <a:blip r:embed="rId7">
            <a:alphaModFix/>
          </a:blip>
          <a:srcRect l="24766" t="25744"/>
          <a:stretch/>
        </p:blipFill>
        <p:spPr>
          <a:xfrm>
            <a:off x="4077375" y="2652150"/>
            <a:ext cx="1627177" cy="427375"/>
          </a:xfrm>
          <a:prstGeom prst="rect">
            <a:avLst/>
          </a:prstGeom>
          <a:noFill/>
          <a:ln>
            <a:noFill/>
          </a:ln>
        </p:spPr>
      </p:pic>
      <p:grpSp>
        <p:nvGrpSpPr>
          <p:cNvPr id="354" name="Google Shape;354;p16"/>
          <p:cNvGrpSpPr/>
          <p:nvPr/>
        </p:nvGrpSpPr>
        <p:grpSpPr>
          <a:xfrm>
            <a:off x="310700" y="1032050"/>
            <a:ext cx="3204174" cy="3456600"/>
            <a:chOff x="0" y="354224"/>
            <a:chExt cx="3061800" cy="3456600"/>
          </a:xfrm>
        </p:grpSpPr>
        <p:sp>
          <p:nvSpPr>
            <p:cNvPr id="355" name="Google Shape;355;p16"/>
            <p:cNvSpPr/>
            <p:nvPr/>
          </p:nvSpPr>
          <p:spPr>
            <a:xfrm>
              <a:off x="0" y="354224"/>
              <a:ext cx="3061800" cy="3456600"/>
            </a:xfrm>
            <a:prstGeom prst="roundRect">
              <a:avLst>
                <a:gd name="adj" fmla="val 16667"/>
              </a:avLst>
            </a:prstGeom>
            <a:solidFill>
              <a:schemeClr val="dk2"/>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16"/>
            <p:cNvSpPr txBox="1"/>
            <p:nvPr/>
          </p:nvSpPr>
          <p:spPr>
            <a:xfrm>
              <a:off x="149448" y="503674"/>
              <a:ext cx="2641500" cy="31578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58400" tIns="58400" rIns="58400" bIns="58400" anchor="ctr" anchorCtr="0">
              <a:noAutofit/>
            </a:bodyPr>
            <a:lstStyle/>
            <a:p>
              <a:pPr marL="0" marR="0" lvl="0" indent="0" algn="l" rtl="0">
                <a:lnSpc>
                  <a:spcPct val="150000"/>
                </a:lnSpc>
                <a:spcBef>
                  <a:spcPts val="0"/>
                </a:spcBef>
                <a:spcAft>
                  <a:spcPts val="0"/>
                </a:spcAft>
                <a:buClr>
                  <a:srgbClr val="000000"/>
                </a:buClr>
                <a:buSzPts val="2300"/>
                <a:buFont typeface="Arial"/>
                <a:buNone/>
              </a:pPr>
              <a:r>
                <a:rPr lang="fi-FI" sz="2300" i="0" u="none" strike="noStrike" cap="none">
                  <a:solidFill>
                    <a:schemeClr val="lt1"/>
                  </a:solidFill>
                  <a:latin typeface="Raleway"/>
                  <a:ea typeface="Raleway"/>
                  <a:cs typeface="Raleway"/>
                  <a:sym typeface="Raleway"/>
                </a:rPr>
                <a:t>Aktiviteetteja kaikille:</a:t>
              </a:r>
              <a:endParaRPr sz="2300">
                <a:solidFill>
                  <a:schemeClr val="lt1"/>
                </a:solidFill>
                <a:latin typeface="Raleway"/>
                <a:ea typeface="Raleway"/>
                <a:cs typeface="Raleway"/>
                <a:sym typeface="Raleway"/>
              </a:endParaRPr>
            </a:p>
            <a:p>
              <a:pPr marL="457200" marR="0" lvl="0" indent="-374650" algn="l" rtl="0">
                <a:lnSpc>
                  <a:spcPct val="150000"/>
                </a:lnSpc>
                <a:spcBef>
                  <a:spcPts val="0"/>
                </a:spcBef>
                <a:spcAft>
                  <a:spcPts val="0"/>
                </a:spcAft>
                <a:buClr>
                  <a:schemeClr val="lt1"/>
                </a:buClr>
                <a:buSzPts val="2300"/>
                <a:buFont typeface="Raleway"/>
                <a:buChar char="●"/>
              </a:pPr>
              <a:r>
                <a:rPr lang="fi-FI" sz="2300" i="0" u="none" strike="noStrike" cap="none">
                  <a:solidFill>
                    <a:schemeClr val="lt1"/>
                  </a:solidFill>
                  <a:latin typeface="Raleway"/>
                  <a:ea typeface="Raleway"/>
                  <a:cs typeface="Raleway"/>
                  <a:sym typeface="Raleway"/>
                </a:rPr>
                <a:t>Juhlia</a:t>
              </a:r>
              <a:endParaRPr sz="2300">
                <a:solidFill>
                  <a:schemeClr val="lt1"/>
                </a:solidFill>
                <a:latin typeface="Raleway"/>
                <a:ea typeface="Raleway"/>
                <a:cs typeface="Raleway"/>
                <a:sym typeface="Raleway"/>
              </a:endParaRPr>
            </a:p>
            <a:p>
              <a:pPr marL="457200" marR="0" lvl="0" indent="-374650" algn="l" rtl="0">
                <a:lnSpc>
                  <a:spcPct val="150000"/>
                </a:lnSpc>
                <a:spcBef>
                  <a:spcPts val="0"/>
                </a:spcBef>
                <a:spcAft>
                  <a:spcPts val="0"/>
                </a:spcAft>
                <a:buClr>
                  <a:schemeClr val="lt1"/>
                </a:buClr>
                <a:buSzPts val="2300"/>
                <a:buFont typeface="Raleway"/>
                <a:buChar char="●"/>
              </a:pPr>
              <a:r>
                <a:rPr lang="fi-FI" sz="2300" i="0" u="none" strike="noStrike" cap="none">
                  <a:solidFill>
                    <a:schemeClr val="lt1"/>
                  </a:solidFill>
                  <a:latin typeface="Raleway"/>
                  <a:ea typeface="Raleway"/>
                  <a:cs typeface="Raleway"/>
                  <a:sym typeface="Raleway"/>
                </a:rPr>
                <a:t>Urheilua</a:t>
              </a:r>
              <a:endParaRPr sz="2300">
                <a:solidFill>
                  <a:schemeClr val="lt1"/>
                </a:solidFill>
                <a:latin typeface="Raleway"/>
                <a:ea typeface="Raleway"/>
                <a:cs typeface="Raleway"/>
                <a:sym typeface="Raleway"/>
              </a:endParaRPr>
            </a:p>
            <a:p>
              <a:pPr marL="457200" marR="0" lvl="0" indent="-374650" algn="l" rtl="0">
                <a:lnSpc>
                  <a:spcPct val="150000"/>
                </a:lnSpc>
                <a:spcBef>
                  <a:spcPts val="0"/>
                </a:spcBef>
                <a:spcAft>
                  <a:spcPts val="0"/>
                </a:spcAft>
                <a:buClr>
                  <a:schemeClr val="lt1"/>
                </a:buClr>
                <a:buSzPts val="2300"/>
                <a:buFont typeface="Raleway"/>
                <a:buChar char="●"/>
              </a:pPr>
              <a:r>
                <a:rPr lang="fi-FI" sz="2300" i="0" u="none" strike="noStrike" cap="none">
                  <a:solidFill>
                    <a:schemeClr val="lt1"/>
                  </a:solidFill>
                  <a:latin typeface="Raleway"/>
                  <a:ea typeface="Raleway"/>
                  <a:cs typeface="Raleway"/>
                  <a:sym typeface="Raleway"/>
                </a:rPr>
                <a:t>Kulttuuria</a:t>
              </a:r>
              <a:endParaRPr sz="2300">
                <a:solidFill>
                  <a:schemeClr val="lt1"/>
                </a:solidFill>
                <a:latin typeface="Raleway"/>
                <a:ea typeface="Raleway"/>
                <a:cs typeface="Raleway"/>
                <a:sym typeface="Raleway"/>
              </a:endParaRPr>
            </a:p>
            <a:p>
              <a:pPr marL="457200" marR="0" lvl="0" indent="-374650" algn="l" rtl="0">
                <a:lnSpc>
                  <a:spcPct val="150000"/>
                </a:lnSpc>
                <a:spcBef>
                  <a:spcPts val="0"/>
                </a:spcBef>
                <a:spcAft>
                  <a:spcPts val="0"/>
                </a:spcAft>
                <a:buClr>
                  <a:schemeClr val="lt1"/>
                </a:buClr>
                <a:buSzPts val="2300"/>
                <a:buFont typeface="Raleway"/>
                <a:buChar char="●"/>
              </a:pPr>
              <a:r>
                <a:rPr lang="fi-FI" sz="2300" i="0" u="none" strike="noStrike" cap="none">
                  <a:solidFill>
                    <a:schemeClr val="lt1"/>
                  </a:solidFill>
                  <a:latin typeface="Raleway"/>
                  <a:ea typeface="Raleway"/>
                  <a:cs typeface="Raleway"/>
                  <a:sym typeface="Raleway"/>
                </a:rPr>
                <a:t>Yritysvierailuja</a:t>
              </a:r>
              <a:endParaRPr sz="2300" i="0" u="none" strike="noStrike" cap="none">
                <a:solidFill>
                  <a:schemeClr val="lt1"/>
                </a:solidFill>
                <a:latin typeface="Raleway"/>
                <a:ea typeface="Raleway"/>
                <a:cs typeface="Raleway"/>
                <a:sym typeface="Raleway"/>
              </a:endParaRPr>
            </a:p>
          </p:txBody>
        </p:sp>
      </p:grpSp>
      <p:pic>
        <p:nvPicPr>
          <p:cNvPr id="357" name="Google Shape;357;p16"/>
          <p:cNvPicPr preferRelativeResize="0"/>
          <p:nvPr/>
        </p:nvPicPr>
        <p:blipFill rotWithShape="1">
          <a:blip r:embed="rId8">
            <a:alphaModFix/>
          </a:blip>
          <a:srcRect/>
          <a:stretch/>
        </p:blipFill>
        <p:spPr>
          <a:xfrm>
            <a:off x="4181550" y="707963"/>
            <a:ext cx="1989575" cy="1695675"/>
          </a:xfrm>
          <a:prstGeom prst="rect">
            <a:avLst/>
          </a:prstGeom>
          <a:noFill/>
          <a:ln>
            <a:noFill/>
          </a:ln>
        </p:spPr>
      </p:pic>
      <p:pic>
        <p:nvPicPr>
          <p:cNvPr id="358" name="Google Shape;358;p16"/>
          <p:cNvPicPr preferRelativeResize="0"/>
          <p:nvPr/>
        </p:nvPicPr>
        <p:blipFill>
          <a:blip r:embed="rId9">
            <a:alphaModFix/>
          </a:blip>
          <a:stretch>
            <a:fillRect/>
          </a:stretch>
        </p:blipFill>
        <p:spPr>
          <a:xfrm>
            <a:off x="3797024" y="2327450"/>
            <a:ext cx="1562841" cy="1695675"/>
          </a:xfrm>
          <a:prstGeom prst="rect">
            <a:avLst/>
          </a:prstGeom>
          <a:noFill/>
          <a:ln>
            <a:noFill/>
          </a:ln>
        </p:spPr>
      </p:pic>
      <p:pic>
        <p:nvPicPr>
          <p:cNvPr id="359" name="Google Shape;359;p16"/>
          <p:cNvPicPr preferRelativeResize="0"/>
          <p:nvPr/>
        </p:nvPicPr>
        <p:blipFill>
          <a:blip r:embed="rId10">
            <a:alphaModFix/>
          </a:blip>
          <a:stretch>
            <a:fillRect/>
          </a:stretch>
        </p:blipFill>
        <p:spPr>
          <a:xfrm>
            <a:off x="4999800" y="3443438"/>
            <a:ext cx="1171325" cy="1171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15"/>
          <p:cNvPicPr preferRelativeResize="0"/>
          <p:nvPr/>
        </p:nvPicPr>
        <p:blipFill rotWithShape="1">
          <a:blip r:embed="rId3">
            <a:alphaModFix/>
          </a:blip>
          <a:srcRect r="23424" b="9796"/>
          <a:stretch/>
        </p:blipFill>
        <p:spPr>
          <a:xfrm>
            <a:off x="5499350" y="2306650"/>
            <a:ext cx="3644652" cy="2836851"/>
          </a:xfrm>
          <a:prstGeom prst="rect">
            <a:avLst/>
          </a:prstGeom>
          <a:noFill/>
          <a:ln w="114300" cap="flat" cmpd="sng">
            <a:solidFill>
              <a:schemeClr val="dk2"/>
            </a:solidFill>
            <a:prstDash val="solid"/>
            <a:round/>
            <a:headEnd type="none" w="sm" len="sm"/>
            <a:tailEnd type="none" w="sm" len="sm"/>
          </a:ln>
        </p:spPr>
      </p:pic>
      <p:pic>
        <p:nvPicPr>
          <p:cNvPr id="366" name="Google Shape;366;p15"/>
          <p:cNvPicPr preferRelativeResize="0"/>
          <p:nvPr/>
        </p:nvPicPr>
        <p:blipFill rotWithShape="1">
          <a:blip r:embed="rId4">
            <a:alphaModFix/>
          </a:blip>
          <a:srcRect l="20462" t="19368" r="11305" b="7655"/>
          <a:stretch/>
        </p:blipFill>
        <p:spPr>
          <a:xfrm>
            <a:off x="6355825" y="0"/>
            <a:ext cx="2788173" cy="2306650"/>
          </a:xfrm>
          <a:prstGeom prst="rect">
            <a:avLst/>
          </a:prstGeom>
          <a:noFill/>
          <a:ln w="114300" cap="flat" cmpd="sng">
            <a:solidFill>
              <a:schemeClr val="dk2"/>
            </a:solidFill>
            <a:prstDash val="solid"/>
            <a:round/>
            <a:headEnd type="none" w="sm" len="sm"/>
            <a:tailEnd type="none" w="sm" len="sm"/>
          </a:ln>
        </p:spPr>
      </p:pic>
      <p:pic>
        <p:nvPicPr>
          <p:cNvPr id="367" name="Google Shape;367;p15"/>
          <p:cNvPicPr preferRelativeResize="0"/>
          <p:nvPr/>
        </p:nvPicPr>
        <p:blipFill>
          <a:blip r:embed="rId5">
            <a:alphaModFix/>
          </a:blip>
          <a:stretch>
            <a:fillRect/>
          </a:stretch>
        </p:blipFill>
        <p:spPr>
          <a:xfrm>
            <a:off x="2972650" y="0"/>
            <a:ext cx="3453230" cy="2306650"/>
          </a:xfrm>
          <a:prstGeom prst="rect">
            <a:avLst/>
          </a:prstGeom>
          <a:noFill/>
          <a:ln w="114300" cap="flat" cmpd="sng">
            <a:solidFill>
              <a:schemeClr val="dk2"/>
            </a:solidFill>
            <a:prstDash val="solid"/>
            <a:round/>
            <a:headEnd type="none" w="sm" len="sm"/>
            <a:tailEnd type="none" w="sm" len="sm"/>
          </a:ln>
        </p:spPr>
      </p:pic>
      <p:pic>
        <p:nvPicPr>
          <p:cNvPr id="368" name="Google Shape;368;p15"/>
          <p:cNvPicPr preferRelativeResize="0"/>
          <p:nvPr/>
        </p:nvPicPr>
        <p:blipFill rotWithShape="1">
          <a:blip r:embed="rId6">
            <a:alphaModFix/>
          </a:blip>
          <a:srcRect r="7629"/>
          <a:stretch/>
        </p:blipFill>
        <p:spPr>
          <a:xfrm>
            <a:off x="0" y="0"/>
            <a:ext cx="3149599" cy="2306649"/>
          </a:xfrm>
          <a:prstGeom prst="rect">
            <a:avLst/>
          </a:prstGeom>
          <a:noFill/>
          <a:ln w="114300" cap="flat" cmpd="sng">
            <a:solidFill>
              <a:schemeClr val="dk2"/>
            </a:solidFill>
            <a:prstDash val="solid"/>
            <a:round/>
            <a:headEnd type="none" w="sm" len="sm"/>
            <a:tailEnd type="none" w="sm" len="sm"/>
          </a:ln>
        </p:spPr>
      </p:pic>
      <p:pic>
        <p:nvPicPr>
          <p:cNvPr id="369" name="Google Shape;369;p15"/>
          <p:cNvPicPr preferRelativeResize="0"/>
          <p:nvPr/>
        </p:nvPicPr>
        <p:blipFill rotWithShape="1">
          <a:blip r:embed="rId7">
            <a:alphaModFix/>
          </a:blip>
          <a:srcRect l="9070" r="10375"/>
          <a:stretch/>
        </p:blipFill>
        <p:spPr>
          <a:xfrm>
            <a:off x="0" y="2432950"/>
            <a:ext cx="3275802" cy="2710549"/>
          </a:xfrm>
          <a:prstGeom prst="rect">
            <a:avLst/>
          </a:prstGeom>
          <a:noFill/>
          <a:ln w="114300" cap="flat" cmpd="sng">
            <a:solidFill>
              <a:schemeClr val="dk2"/>
            </a:solidFill>
            <a:prstDash val="solid"/>
            <a:round/>
            <a:headEnd type="none" w="sm" len="sm"/>
            <a:tailEnd type="none" w="sm" len="sm"/>
          </a:ln>
        </p:spPr>
      </p:pic>
      <p:pic>
        <p:nvPicPr>
          <p:cNvPr id="370" name="Google Shape;370;p15"/>
          <p:cNvPicPr preferRelativeResize="0"/>
          <p:nvPr/>
        </p:nvPicPr>
        <p:blipFill rotWithShape="1">
          <a:blip r:embed="rId8">
            <a:alphaModFix/>
          </a:blip>
          <a:srcRect l="43438"/>
          <a:stretch/>
        </p:blipFill>
        <p:spPr>
          <a:xfrm>
            <a:off x="3275800" y="2419000"/>
            <a:ext cx="2402125" cy="2724499"/>
          </a:xfrm>
          <a:prstGeom prst="rect">
            <a:avLst/>
          </a:prstGeom>
          <a:noFill/>
          <a:ln w="114300" cap="flat" cmpd="sng">
            <a:solidFill>
              <a:schemeClr val="dk2"/>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17"/>
          <p:cNvSpPr txBox="1">
            <a:spLocks noGrp="1"/>
          </p:cNvSpPr>
          <p:nvPr>
            <p:ph type="title"/>
          </p:nvPr>
        </p:nvSpPr>
        <p:spPr>
          <a:xfrm>
            <a:off x="43922" y="121950"/>
            <a:ext cx="5486100" cy="857400"/>
          </a:xfrm>
          <a:prstGeom prst="rect">
            <a:avLst/>
          </a:prstGeom>
          <a:noFill/>
          <a:ln>
            <a:noFill/>
          </a:ln>
        </p:spPr>
        <p:txBody>
          <a:bodyPr spcFirstLastPara="1" wrap="square" lIns="91425" tIns="45700" rIns="91425" bIns="45700" anchor="b" anchorCtr="0">
            <a:noAutofit/>
          </a:bodyPr>
          <a:lstStyle/>
          <a:p>
            <a:pPr marL="0" marR="0" lvl="0" indent="0" algn="ctr" rtl="0">
              <a:lnSpc>
                <a:spcPct val="80000"/>
              </a:lnSpc>
              <a:spcBef>
                <a:spcPts val="0"/>
              </a:spcBef>
              <a:spcAft>
                <a:spcPts val="0"/>
              </a:spcAft>
              <a:buClr>
                <a:srgbClr val="002E7D"/>
              </a:buClr>
              <a:buSzPts val="4000"/>
              <a:buFont typeface="Raleway"/>
              <a:buNone/>
            </a:pPr>
            <a:r>
              <a:rPr lang="fi-FI" sz="4000" b="1" i="0" u="none" strike="noStrike" cap="none">
                <a:solidFill>
                  <a:srgbClr val="002E7D"/>
                </a:solidFill>
                <a:latin typeface="Raleway"/>
                <a:ea typeface="Raleway"/>
                <a:cs typeface="Raleway"/>
                <a:sym typeface="Raleway"/>
              </a:rPr>
              <a:t>NÄE MAAILMAA!</a:t>
            </a:r>
            <a:endParaRPr/>
          </a:p>
        </p:txBody>
      </p:sp>
      <p:grpSp>
        <p:nvGrpSpPr>
          <p:cNvPr id="377" name="Google Shape;377;p17"/>
          <p:cNvGrpSpPr/>
          <p:nvPr/>
        </p:nvGrpSpPr>
        <p:grpSpPr>
          <a:xfrm>
            <a:off x="1142787" y="1313089"/>
            <a:ext cx="3288393" cy="3267969"/>
            <a:chOff x="842577" y="253961"/>
            <a:chExt cx="3288393" cy="3267969"/>
          </a:xfrm>
        </p:grpSpPr>
        <p:sp>
          <p:nvSpPr>
            <p:cNvPr id="378" name="Google Shape;378;p17"/>
            <p:cNvSpPr/>
            <p:nvPr/>
          </p:nvSpPr>
          <p:spPr>
            <a:xfrm>
              <a:off x="958400" y="254938"/>
              <a:ext cx="3172570" cy="3172570"/>
            </a:xfrm>
            <a:prstGeom prst="pie">
              <a:avLst>
                <a:gd name="adj1" fmla="val 16200000"/>
                <a:gd name="adj2" fmla="val 180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17"/>
            <p:cNvSpPr txBox="1"/>
            <p:nvPr/>
          </p:nvSpPr>
          <p:spPr>
            <a:xfrm>
              <a:off x="2683297" y="840353"/>
              <a:ext cx="1076407" cy="1057523"/>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i-FI" sz="2200" b="1">
                  <a:solidFill>
                    <a:schemeClr val="lt1"/>
                  </a:solidFill>
                  <a:latin typeface="Raleway"/>
                  <a:ea typeface="Raleway"/>
                  <a:cs typeface="Raleway"/>
                  <a:sym typeface="Raleway"/>
                </a:rPr>
                <a:t>Vaihto</a:t>
              </a:r>
              <a:endParaRPr sz="2200" b="1" i="0" u="none" strike="noStrike" cap="none">
                <a:solidFill>
                  <a:schemeClr val="lt1"/>
                </a:solidFill>
                <a:latin typeface="Raleway"/>
                <a:ea typeface="Raleway"/>
                <a:cs typeface="Raleway"/>
                <a:sym typeface="Raleway"/>
              </a:endParaRPr>
            </a:p>
          </p:txBody>
        </p:sp>
        <p:sp>
          <p:nvSpPr>
            <p:cNvPr id="380" name="Google Shape;380;p17"/>
            <p:cNvSpPr/>
            <p:nvPr/>
          </p:nvSpPr>
          <p:spPr>
            <a:xfrm>
              <a:off x="890293" y="349360"/>
              <a:ext cx="3172570" cy="3172570"/>
            </a:xfrm>
            <a:prstGeom prst="pie">
              <a:avLst>
                <a:gd name="adj1" fmla="val 1800000"/>
                <a:gd name="adj2" fmla="val 9000000"/>
              </a:avLst>
            </a:prstGeom>
            <a:solidFill>
              <a:schemeClr val="dk2"/>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17"/>
            <p:cNvSpPr txBox="1"/>
            <p:nvPr/>
          </p:nvSpPr>
          <p:spPr>
            <a:xfrm>
              <a:off x="1694765" y="2428897"/>
              <a:ext cx="1584000" cy="9171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i-FI" sz="2200" b="1">
                  <a:solidFill>
                    <a:schemeClr val="lt1"/>
                  </a:solidFill>
                  <a:latin typeface="Raleway"/>
                  <a:ea typeface="Raleway"/>
                  <a:cs typeface="Raleway"/>
                  <a:sym typeface="Raleway"/>
                </a:rPr>
                <a:t>UPP ja PitkäXQ</a:t>
              </a:r>
              <a:endParaRPr sz="2200" b="1" i="0" u="none" strike="noStrike" cap="none">
                <a:solidFill>
                  <a:schemeClr val="lt1"/>
                </a:solidFill>
                <a:latin typeface="Raleway"/>
                <a:ea typeface="Raleway"/>
                <a:cs typeface="Raleway"/>
                <a:sym typeface="Raleway"/>
              </a:endParaRPr>
            </a:p>
          </p:txBody>
        </p:sp>
        <p:sp>
          <p:nvSpPr>
            <p:cNvPr id="382" name="Google Shape;382;p17"/>
            <p:cNvSpPr/>
            <p:nvPr/>
          </p:nvSpPr>
          <p:spPr>
            <a:xfrm>
              <a:off x="842577" y="253961"/>
              <a:ext cx="3172570" cy="3172570"/>
            </a:xfrm>
            <a:prstGeom prst="pie">
              <a:avLst>
                <a:gd name="adj1" fmla="val 9000000"/>
                <a:gd name="adj2" fmla="val 1620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17"/>
            <p:cNvSpPr txBox="1"/>
            <p:nvPr/>
          </p:nvSpPr>
          <p:spPr>
            <a:xfrm>
              <a:off x="1182496" y="877144"/>
              <a:ext cx="1076407" cy="1057523"/>
            </a:xfrm>
            <a:prstGeom prst="rect">
              <a:avLst/>
            </a:prstGeom>
            <a:noFill/>
            <a:ln>
              <a:noFill/>
            </a:ln>
          </p:spPr>
          <p:txBody>
            <a:bodyPr spcFirstLastPara="1" wrap="square" lIns="19050" tIns="19050" rIns="19050" bIns="190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fi-FI" sz="2200" b="1">
                  <a:solidFill>
                    <a:schemeClr val="lt1"/>
                  </a:solidFill>
                  <a:latin typeface="Raleway"/>
                  <a:ea typeface="Raleway"/>
                  <a:cs typeface="Raleway"/>
                  <a:sym typeface="Raleway"/>
                </a:rPr>
                <a:t>ESTIEM</a:t>
              </a:r>
              <a:endParaRPr sz="2200" b="1" i="0" u="none" strike="noStrike" cap="none">
                <a:solidFill>
                  <a:schemeClr val="lt1"/>
                </a:solidFill>
                <a:latin typeface="Raleway"/>
                <a:ea typeface="Raleway"/>
                <a:cs typeface="Raleway"/>
                <a:sym typeface="Raleway"/>
              </a:endParaRPr>
            </a:p>
          </p:txBody>
        </p:sp>
      </p:grpSp>
      <p:pic>
        <p:nvPicPr>
          <p:cNvPr id="384" name="Google Shape;384;p17" descr="Kuva, joka sisältää kohteen taivas, ulko, rakennus, henkilö&#10;&#10;Kuvaus luotu, erittäin korkea luotettavuus"/>
          <p:cNvPicPr preferRelativeResize="0">
            <a:picLocks noGrp="1"/>
          </p:cNvPicPr>
          <p:nvPr>
            <p:ph type="body" idx="2"/>
          </p:nvPr>
        </p:nvPicPr>
        <p:blipFill rotWithShape="1">
          <a:blip r:embed="rId3">
            <a:alphaModFix/>
          </a:blip>
          <a:srcRect/>
          <a:stretch/>
        </p:blipFill>
        <p:spPr>
          <a:xfrm>
            <a:off x="5444163" y="0"/>
            <a:ext cx="3728700" cy="2582100"/>
          </a:xfrm>
          <a:prstGeom prst="rect">
            <a:avLst/>
          </a:prstGeom>
          <a:noFill/>
          <a:ln>
            <a:noFill/>
          </a:ln>
        </p:spPr>
      </p:pic>
      <p:pic>
        <p:nvPicPr>
          <p:cNvPr id="385" name="Google Shape;385;p17"/>
          <p:cNvPicPr preferRelativeResize="0"/>
          <p:nvPr/>
        </p:nvPicPr>
        <p:blipFill rotWithShape="1">
          <a:blip r:embed="rId4">
            <a:alphaModFix/>
          </a:blip>
          <a:srcRect l="270" t="5269" r="-269" b="6469"/>
          <a:stretch/>
        </p:blipFill>
        <p:spPr>
          <a:xfrm>
            <a:off x="5444100" y="2561275"/>
            <a:ext cx="3728825" cy="2582224"/>
          </a:xfrm>
          <a:prstGeom prst="rect">
            <a:avLst/>
          </a:prstGeom>
          <a:noFill/>
          <a:ln>
            <a:noFill/>
          </a:ln>
        </p:spPr>
      </p:pic>
      <p:pic>
        <p:nvPicPr>
          <p:cNvPr id="386" name="Google Shape;386;p17"/>
          <p:cNvPicPr preferRelativeResize="0"/>
          <p:nvPr/>
        </p:nvPicPr>
        <p:blipFill rotWithShape="1">
          <a:blip r:embed="rId5">
            <a:alphaModFix/>
          </a:blip>
          <a:srcRect/>
          <a:stretch/>
        </p:blipFill>
        <p:spPr>
          <a:xfrm>
            <a:off x="5444100" y="1640800"/>
            <a:ext cx="2726976" cy="920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8"/>
          <p:cNvSpPr txBox="1">
            <a:spLocks noGrp="1"/>
          </p:cNvSpPr>
          <p:nvPr>
            <p:ph type="title"/>
          </p:nvPr>
        </p:nvSpPr>
        <p:spPr>
          <a:xfrm>
            <a:off x="653143" y="-1245"/>
            <a:ext cx="8229600" cy="85725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HAKEMINEN</a:t>
            </a:r>
            <a:endParaRPr/>
          </a:p>
        </p:txBody>
      </p:sp>
      <p:sp>
        <p:nvSpPr>
          <p:cNvPr id="393" name="Google Shape;393;p18"/>
          <p:cNvSpPr txBox="1">
            <a:spLocks noGrp="1"/>
          </p:cNvSpPr>
          <p:nvPr>
            <p:ph type="body" idx="1"/>
          </p:nvPr>
        </p:nvSpPr>
        <p:spPr>
          <a:xfrm>
            <a:off x="457200" y="1272978"/>
            <a:ext cx="6194453" cy="2990849"/>
          </a:xfrm>
          <a:prstGeom prst="rect">
            <a:avLst/>
          </a:prstGeom>
          <a:noFill/>
          <a:ln>
            <a:noFill/>
          </a:ln>
        </p:spPr>
        <p:txBody>
          <a:bodyPr spcFirstLastPara="1" wrap="square" lIns="91425" tIns="45700" rIns="91425" bIns="45700" anchor="t" anchorCtr="0">
            <a:noAutofit/>
          </a:bodyPr>
          <a:lstStyle/>
          <a:p>
            <a:pPr marL="342900" marR="0" lvl="0" indent="-220980" algn="l" rtl="0">
              <a:lnSpc>
                <a:spcPct val="100000"/>
              </a:lnSpc>
              <a:spcBef>
                <a:spcPts val="480"/>
              </a:spcBef>
              <a:spcAft>
                <a:spcPts val="0"/>
              </a:spcAft>
              <a:buClr>
                <a:schemeClr val="dk1"/>
              </a:buClr>
              <a:buSzPts val="1920"/>
              <a:buNone/>
            </a:pPr>
            <a:endParaRPr sz="2400" b="0" i="0" u="none" strike="noStrike" cap="none">
              <a:solidFill>
                <a:schemeClr val="dk1"/>
              </a:solidFill>
              <a:latin typeface="Raleway"/>
              <a:ea typeface="Raleway"/>
              <a:cs typeface="Raleway"/>
              <a:sym typeface="Raleway"/>
            </a:endParaRPr>
          </a:p>
          <a:p>
            <a:pPr marL="342900" marR="0" lvl="0" indent="-220980" algn="l" rtl="0">
              <a:lnSpc>
                <a:spcPct val="100000"/>
              </a:lnSpc>
              <a:spcBef>
                <a:spcPts val="480"/>
              </a:spcBef>
              <a:spcAft>
                <a:spcPts val="0"/>
              </a:spcAft>
              <a:buClr>
                <a:schemeClr val="dk1"/>
              </a:buClr>
              <a:buSzPts val="1920"/>
              <a:buFont typeface="Arial"/>
              <a:buNone/>
            </a:pPr>
            <a:endParaRPr sz="2400" b="0" i="0" u="none" strike="noStrike" cap="none">
              <a:solidFill>
                <a:schemeClr val="dk1"/>
              </a:solidFill>
              <a:latin typeface="Raleway"/>
              <a:ea typeface="Raleway"/>
              <a:cs typeface="Raleway"/>
              <a:sym typeface="Raleway"/>
            </a:endParaRPr>
          </a:p>
        </p:txBody>
      </p:sp>
      <p:pic>
        <p:nvPicPr>
          <p:cNvPr id="394" name="Google Shape;394;p18"/>
          <p:cNvPicPr preferRelativeResize="0"/>
          <p:nvPr/>
        </p:nvPicPr>
        <p:blipFill rotWithShape="1">
          <a:blip r:embed="rId3">
            <a:alphaModFix/>
          </a:blip>
          <a:srcRect/>
          <a:stretch/>
        </p:blipFill>
        <p:spPr>
          <a:xfrm>
            <a:off x="6556988" y="2742863"/>
            <a:ext cx="1303500" cy="1303500"/>
          </a:xfrm>
          <a:prstGeom prst="teardrop">
            <a:avLst>
              <a:gd name="adj" fmla="val 100000"/>
            </a:avLst>
          </a:prstGeom>
          <a:noFill/>
          <a:ln>
            <a:noFill/>
          </a:ln>
        </p:spPr>
      </p:pic>
      <p:grpSp>
        <p:nvGrpSpPr>
          <p:cNvPr id="395" name="Google Shape;395;p18"/>
          <p:cNvGrpSpPr/>
          <p:nvPr/>
        </p:nvGrpSpPr>
        <p:grpSpPr>
          <a:xfrm>
            <a:off x="581750" y="961625"/>
            <a:ext cx="5144406" cy="3157220"/>
            <a:chOff x="0" y="385"/>
            <a:chExt cx="5192174" cy="3157220"/>
          </a:xfrm>
        </p:grpSpPr>
        <p:sp>
          <p:nvSpPr>
            <p:cNvPr id="396" name="Google Shape;396;p18"/>
            <p:cNvSpPr/>
            <p:nvPr/>
          </p:nvSpPr>
          <p:spPr>
            <a:xfrm>
              <a:off x="2274350" y="385"/>
              <a:ext cx="2680500" cy="1503300"/>
            </a:xfrm>
            <a:prstGeom prst="rightArrow">
              <a:avLst>
                <a:gd name="adj1" fmla="val 75000"/>
                <a:gd name="adj2"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18"/>
            <p:cNvSpPr txBox="1"/>
            <p:nvPr/>
          </p:nvSpPr>
          <p:spPr>
            <a:xfrm>
              <a:off x="2344274" y="277954"/>
              <a:ext cx="2847900" cy="993000"/>
            </a:xfrm>
            <a:prstGeom prst="rect">
              <a:avLst/>
            </a:prstGeom>
            <a:noFill/>
            <a:ln>
              <a:noFill/>
            </a:ln>
          </p:spPr>
          <p:txBody>
            <a:bodyPr spcFirstLastPara="1" wrap="square" lIns="9525" tIns="9525" rIns="9525" bIns="9525" anchor="t" anchorCtr="0">
              <a:noAutofit/>
            </a:bodyPr>
            <a:lstStyle/>
            <a:p>
              <a:pPr marL="0" marR="0" lvl="0" indent="0" algn="l" rtl="0">
                <a:lnSpc>
                  <a:spcPct val="90000"/>
                </a:lnSpc>
                <a:spcBef>
                  <a:spcPts val="225"/>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80% sisäänotosta</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Matematiikka</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Äidinkieli</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Fysiikka/</a:t>
              </a:r>
              <a:r>
                <a:rPr lang="fi-FI" sz="1500">
                  <a:latin typeface="Raleway SemiBold"/>
                  <a:ea typeface="Raleway SemiBold"/>
                  <a:cs typeface="Raleway SemiBold"/>
                  <a:sym typeface="Raleway SemiBold"/>
                </a:rPr>
                <a:t>K</a:t>
              </a:r>
              <a:r>
                <a:rPr lang="fi-FI" sz="1500" b="0" i="0" u="none" strike="noStrike" cap="none">
                  <a:solidFill>
                    <a:srgbClr val="000000"/>
                  </a:solidFill>
                  <a:latin typeface="Raleway SemiBold"/>
                  <a:ea typeface="Raleway SemiBold"/>
                  <a:cs typeface="Raleway SemiBold"/>
                  <a:sym typeface="Raleway SemiBold"/>
                </a:rPr>
                <a:t>emia</a:t>
              </a:r>
              <a:endParaRPr sz="1500" b="0" i="0" u="none" strike="noStrike" cap="none">
                <a:solidFill>
                  <a:srgbClr val="000000"/>
                </a:solidFill>
                <a:latin typeface="Raleway SemiBold"/>
                <a:ea typeface="Raleway SemiBold"/>
                <a:cs typeface="Raleway SemiBold"/>
                <a:sym typeface="Raleway SemiBold"/>
              </a:endParaRPr>
            </a:p>
          </p:txBody>
        </p:sp>
        <p:sp>
          <p:nvSpPr>
            <p:cNvPr id="398" name="Google Shape;398;p18"/>
            <p:cNvSpPr/>
            <p:nvPr/>
          </p:nvSpPr>
          <p:spPr>
            <a:xfrm>
              <a:off x="0" y="385"/>
              <a:ext cx="2274353" cy="1503438"/>
            </a:xfrm>
            <a:prstGeom prst="roundRect">
              <a:avLst>
                <a:gd name="adj" fmla="val 16667"/>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18"/>
            <p:cNvSpPr txBox="1"/>
            <p:nvPr/>
          </p:nvSpPr>
          <p:spPr>
            <a:xfrm>
              <a:off x="73392" y="73777"/>
              <a:ext cx="2127569" cy="1356654"/>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fi-FI" sz="2000" b="0" i="0" u="none" strike="noStrike" cap="none">
                  <a:solidFill>
                    <a:schemeClr val="lt1"/>
                  </a:solidFill>
                  <a:latin typeface="Raleway SemiBold"/>
                  <a:ea typeface="Raleway SemiBold"/>
                  <a:cs typeface="Raleway SemiBold"/>
                  <a:sym typeface="Raleway SemiBold"/>
                </a:rPr>
                <a:t>Todistusvalinta</a:t>
              </a:r>
              <a:endParaRPr sz="2000" b="0" i="0" u="none" strike="noStrike" cap="none">
                <a:solidFill>
                  <a:schemeClr val="lt1"/>
                </a:solidFill>
                <a:latin typeface="Raleway SemiBold"/>
                <a:ea typeface="Raleway SemiBold"/>
                <a:cs typeface="Raleway SemiBold"/>
                <a:sym typeface="Raleway SemiBold"/>
              </a:endParaRPr>
            </a:p>
          </p:txBody>
        </p:sp>
        <p:sp>
          <p:nvSpPr>
            <p:cNvPr id="400" name="Google Shape;400;p18"/>
            <p:cNvSpPr/>
            <p:nvPr/>
          </p:nvSpPr>
          <p:spPr>
            <a:xfrm>
              <a:off x="2274350" y="1654160"/>
              <a:ext cx="2680500" cy="1503300"/>
            </a:xfrm>
            <a:prstGeom prst="rightArrow">
              <a:avLst>
                <a:gd name="adj1" fmla="val 75000"/>
                <a:gd name="adj2" fmla="val 50000"/>
              </a:avLst>
            </a:prstGeom>
            <a:solidFill>
              <a:srgbClr val="CACBD3">
                <a:alpha val="88235"/>
              </a:srgbClr>
            </a:solidFill>
            <a:ln w="25400" cap="flat" cmpd="sng">
              <a:solidFill>
                <a:srgbClr val="CACBD3">
                  <a:alpha val="88235"/>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18"/>
            <p:cNvSpPr txBox="1"/>
            <p:nvPr/>
          </p:nvSpPr>
          <p:spPr>
            <a:xfrm>
              <a:off x="2344353" y="1842097"/>
              <a:ext cx="2847600" cy="1127700"/>
            </a:xfrm>
            <a:prstGeom prst="rect">
              <a:avLst/>
            </a:prstGeom>
            <a:noFill/>
            <a:ln>
              <a:noFill/>
            </a:ln>
          </p:spPr>
          <p:txBody>
            <a:bodyPr spcFirstLastPara="1" wrap="square" lIns="9525" tIns="9525" rIns="9525" bIns="9525" anchor="t" anchorCtr="0">
              <a:noAutofit/>
            </a:bodyPr>
            <a:lstStyle/>
            <a:p>
              <a:pPr marL="0" marR="0" lvl="0" indent="0" algn="l" rtl="0">
                <a:lnSpc>
                  <a:spcPct val="90000"/>
                </a:lnSpc>
                <a:spcBef>
                  <a:spcPts val="0"/>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20% sisäänotosta</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fi-FI" sz="1500" b="0" i="0" u="none" strike="noStrike" cap="none">
                  <a:solidFill>
                    <a:srgbClr val="000000"/>
                  </a:solidFill>
                  <a:latin typeface="Raleway SemiBold"/>
                  <a:ea typeface="Raleway SemiBold"/>
                  <a:cs typeface="Raleway SemiBold"/>
                  <a:sym typeface="Raleway SemiBold"/>
                </a:rPr>
                <a:t>Matematiikka</a:t>
              </a:r>
              <a:br>
                <a:rPr lang="fi-FI" sz="1500" b="0" i="0" u="none" strike="noStrike" cap="none">
                  <a:solidFill>
                    <a:srgbClr val="000000"/>
                  </a:solidFill>
                  <a:latin typeface="Raleway SemiBold"/>
                  <a:ea typeface="Raleway SemiBold"/>
                  <a:cs typeface="Raleway SemiBold"/>
                  <a:sym typeface="Raleway SemiBold"/>
                </a:rPr>
              </a:br>
              <a:r>
                <a:rPr lang="fi-FI" sz="1500" b="0" i="0" u="none" strike="noStrike" cap="none">
                  <a:solidFill>
                    <a:srgbClr val="000000"/>
                  </a:solidFill>
                  <a:latin typeface="Raleway SemiBold"/>
                  <a:ea typeface="Raleway SemiBold"/>
                  <a:cs typeface="Raleway SemiBold"/>
                  <a:sym typeface="Raleway SemiBold"/>
                </a:rPr>
                <a:t>Fysiikka</a:t>
              </a:r>
              <a:br>
                <a:rPr lang="fi-FI" sz="1500" b="0" i="0" u="none" strike="noStrike" cap="none">
                  <a:solidFill>
                    <a:srgbClr val="010000"/>
                  </a:solidFill>
                  <a:latin typeface="Raleway SemiBold"/>
                  <a:ea typeface="Raleway SemiBold"/>
                  <a:cs typeface="Raleway SemiBold"/>
                  <a:sym typeface="Raleway SemiBold"/>
                </a:rPr>
              </a:br>
              <a:r>
                <a:rPr lang="fi-FI" sz="1500" b="0" i="0" u="none" strike="noStrike" cap="none">
                  <a:solidFill>
                    <a:srgbClr val="010000"/>
                  </a:solidFill>
                  <a:latin typeface="Raleway SemiBold"/>
                  <a:ea typeface="Raleway SemiBold"/>
                  <a:cs typeface="Raleway SemiBold"/>
                  <a:sym typeface="Raleway SemiBold"/>
                </a:rPr>
                <a:t>Kemia</a:t>
              </a:r>
              <a:br>
                <a:rPr lang="fi-FI" sz="1500" b="0" i="0" u="none" strike="noStrike" cap="none">
                  <a:solidFill>
                    <a:srgbClr val="010000"/>
                  </a:solidFill>
                  <a:latin typeface="Raleway SemiBold"/>
                  <a:ea typeface="Raleway SemiBold"/>
                  <a:cs typeface="Raleway SemiBold"/>
                  <a:sym typeface="Raleway SemiBold"/>
                </a:rPr>
              </a:br>
              <a:r>
                <a:rPr lang="fi-FI" sz="1500" b="0" i="0" u="none" strike="noStrike" cap="none">
                  <a:solidFill>
                    <a:srgbClr val="010000"/>
                  </a:solidFill>
                  <a:latin typeface="Raleway SemiBold"/>
                  <a:ea typeface="Raleway SemiBold"/>
                  <a:cs typeface="Raleway SemiBold"/>
                  <a:sym typeface="Raleway SemiBold"/>
                </a:rPr>
                <a:t>O</a:t>
              </a:r>
              <a:r>
                <a:rPr lang="fi-FI" sz="1500" b="0" i="0" u="none" strike="noStrike" cap="none">
                  <a:solidFill>
                    <a:srgbClr val="000000"/>
                  </a:solidFill>
                  <a:latin typeface="Raleway SemiBold"/>
                  <a:ea typeface="Raleway SemiBold"/>
                  <a:cs typeface="Raleway SemiBold"/>
                  <a:sym typeface="Raleway SemiBold"/>
                </a:rPr>
                <a:t>ngelmanratkaisu</a:t>
              </a:r>
              <a:endParaRPr sz="1500" b="0" i="0" u="none" strike="noStrike" cap="none">
                <a:solidFill>
                  <a:srgbClr val="000000"/>
                </a:solidFill>
                <a:latin typeface="Raleway SemiBold"/>
                <a:ea typeface="Raleway SemiBold"/>
                <a:cs typeface="Raleway SemiBold"/>
                <a:sym typeface="Raleway SemiBold"/>
              </a:endParaRPr>
            </a:p>
          </p:txBody>
        </p:sp>
        <p:sp>
          <p:nvSpPr>
            <p:cNvPr id="402" name="Google Shape;402;p18"/>
            <p:cNvSpPr/>
            <p:nvPr/>
          </p:nvSpPr>
          <p:spPr>
            <a:xfrm>
              <a:off x="0" y="1654167"/>
              <a:ext cx="2274353" cy="1503438"/>
            </a:xfrm>
            <a:prstGeom prst="roundRect">
              <a:avLst>
                <a:gd name="adj" fmla="val 16667"/>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18"/>
            <p:cNvSpPr txBox="1"/>
            <p:nvPr/>
          </p:nvSpPr>
          <p:spPr>
            <a:xfrm>
              <a:off x="73392" y="1727559"/>
              <a:ext cx="2127569" cy="1356654"/>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fi-FI" sz="2000" b="0" i="0" u="none" strike="noStrike" cap="none">
                  <a:solidFill>
                    <a:schemeClr val="lt1"/>
                  </a:solidFill>
                  <a:latin typeface="Raleway SemiBold"/>
                  <a:ea typeface="Raleway SemiBold"/>
                  <a:cs typeface="Raleway SemiBold"/>
                  <a:sym typeface="Raleway SemiBold"/>
                </a:rPr>
                <a:t>Pääsykoe</a:t>
              </a:r>
              <a:endParaRPr sz="2000" b="0" i="0" u="none" strike="noStrike" cap="none">
                <a:solidFill>
                  <a:schemeClr val="lt1"/>
                </a:solidFill>
                <a:latin typeface="Raleway SemiBold"/>
                <a:ea typeface="Raleway SemiBold"/>
                <a:cs typeface="Raleway SemiBold"/>
                <a:sym typeface="Raleway SemiBold"/>
              </a:endParaRPr>
            </a:p>
          </p:txBody>
        </p:sp>
      </p:grpSp>
      <p:sp>
        <p:nvSpPr>
          <p:cNvPr id="404" name="Google Shape;404;p18"/>
          <p:cNvSpPr txBox="1"/>
          <p:nvPr/>
        </p:nvSpPr>
        <p:spPr>
          <a:xfrm>
            <a:off x="5383094" y="3970182"/>
            <a:ext cx="3651300" cy="46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fi-FI" sz="2400" b="0" i="0" u="none" strike="noStrike" cap="none">
                <a:solidFill>
                  <a:srgbClr val="000000"/>
                </a:solidFill>
                <a:latin typeface="Arial"/>
                <a:ea typeface="Arial"/>
                <a:cs typeface="Arial"/>
                <a:sym typeface="Arial"/>
              </a:rPr>
              <a:t>www.dia.fi</a:t>
            </a:r>
            <a:endParaRPr sz="2400" b="0" i="0" u="none" strike="noStrike" cap="none">
              <a:solidFill>
                <a:srgbClr val="000000"/>
              </a:solidFill>
              <a:latin typeface="Arial"/>
              <a:ea typeface="Arial"/>
              <a:cs typeface="Arial"/>
              <a:sym typeface="Arial"/>
            </a:endParaRPr>
          </a:p>
        </p:txBody>
      </p:sp>
      <p:pic>
        <p:nvPicPr>
          <p:cNvPr id="405" name="Google Shape;405;p18"/>
          <p:cNvPicPr preferRelativeResize="0"/>
          <p:nvPr/>
        </p:nvPicPr>
        <p:blipFill rotWithShape="1">
          <a:blip r:embed="rId4">
            <a:alphaModFix/>
          </a:blip>
          <a:srcRect/>
          <a:stretch/>
        </p:blipFill>
        <p:spPr>
          <a:xfrm>
            <a:off x="5955622" y="1219824"/>
            <a:ext cx="2506250" cy="930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19"/>
          <p:cNvSpPr txBox="1">
            <a:spLocks noGrp="1"/>
          </p:cNvSpPr>
          <p:nvPr>
            <p:ph type="title"/>
          </p:nvPr>
        </p:nvSpPr>
        <p:spPr>
          <a:xfrm>
            <a:off x="457175" y="497530"/>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TODISTUSVALINTA</a:t>
            </a:r>
            <a:endParaRPr/>
          </a:p>
        </p:txBody>
      </p:sp>
      <p:sp>
        <p:nvSpPr>
          <p:cNvPr id="412" name="Google Shape;412;p19"/>
          <p:cNvSpPr txBox="1">
            <a:spLocks noGrp="1"/>
          </p:cNvSpPr>
          <p:nvPr>
            <p:ph type="body" idx="1"/>
          </p:nvPr>
        </p:nvSpPr>
        <p:spPr>
          <a:xfrm>
            <a:off x="551250" y="1443272"/>
            <a:ext cx="8041500" cy="41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400"/>
              <a:buNone/>
            </a:pPr>
            <a:r>
              <a:rPr lang="fi-FI"/>
              <a:t>Pisteitä voi saada kolmesta aineesta:</a:t>
            </a:r>
            <a:r>
              <a:rPr lang="fi-FI">
                <a:highlight>
                  <a:srgbClr val="FFFF00"/>
                </a:highlight>
              </a:rPr>
              <a:t> </a:t>
            </a:r>
            <a:endParaRPr>
              <a:highlight>
                <a:srgbClr val="FFFF00"/>
              </a:highlight>
            </a:endParaRPr>
          </a:p>
        </p:txBody>
      </p:sp>
      <p:graphicFrame>
        <p:nvGraphicFramePr>
          <p:cNvPr id="413" name="Google Shape;413;p19"/>
          <p:cNvGraphicFramePr/>
          <p:nvPr/>
        </p:nvGraphicFramePr>
        <p:xfrm>
          <a:off x="0" y="1942926"/>
          <a:ext cx="9143975" cy="2069480"/>
        </p:xfrm>
        <a:graphic>
          <a:graphicData uri="http://schemas.openxmlformats.org/drawingml/2006/table">
            <a:tbl>
              <a:tblPr>
                <a:noFill/>
                <a:tableStyleId>{AC70A411-FDD0-41DD-9E0B-52056A74E27C}</a:tableStyleId>
              </a:tblPr>
              <a:tblGrid>
                <a:gridCol w="2460575">
                  <a:extLst>
                    <a:ext uri="{9D8B030D-6E8A-4147-A177-3AD203B41FA5}">
                      <a16:colId xmlns:a16="http://schemas.microsoft.com/office/drawing/2014/main" val="20000"/>
                    </a:ext>
                  </a:extLst>
                </a:gridCol>
                <a:gridCol w="1113900">
                  <a:extLst>
                    <a:ext uri="{9D8B030D-6E8A-4147-A177-3AD203B41FA5}">
                      <a16:colId xmlns:a16="http://schemas.microsoft.com/office/drawing/2014/main" val="20001"/>
                    </a:ext>
                  </a:extLst>
                </a:gridCol>
                <a:gridCol w="1113900">
                  <a:extLst>
                    <a:ext uri="{9D8B030D-6E8A-4147-A177-3AD203B41FA5}">
                      <a16:colId xmlns:a16="http://schemas.microsoft.com/office/drawing/2014/main" val="20002"/>
                    </a:ext>
                  </a:extLst>
                </a:gridCol>
                <a:gridCol w="1113900">
                  <a:extLst>
                    <a:ext uri="{9D8B030D-6E8A-4147-A177-3AD203B41FA5}">
                      <a16:colId xmlns:a16="http://schemas.microsoft.com/office/drawing/2014/main" val="20003"/>
                    </a:ext>
                  </a:extLst>
                </a:gridCol>
                <a:gridCol w="1113900">
                  <a:extLst>
                    <a:ext uri="{9D8B030D-6E8A-4147-A177-3AD203B41FA5}">
                      <a16:colId xmlns:a16="http://schemas.microsoft.com/office/drawing/2014/main" val="20004"/>
                    </a:ext>
                  </a:extLst>
                </a:gridCol>
                <a:gridCol w="1113900">
                  <a:extLst>
                    <a:ext uri="{9D8B030D-6E8A-4147-A177-3AD203B41FA5}">
                      <a16:colId xmlns:a16="http://schemas.microsoft.com/office/drawing/2014/main" val="20005"/>
                    </a:ext>
                  </a:extLst>
                </a:gridCol>
                <a:gridCol w="1113900">
                  <a:extLst>
                    <a:ext uri="{9D8B030D-6E8A-4147-A177-3AD203B41FA5}">
                      <a16:colId xmlns:a16="http://schemas.microsoft.com/office/drawing/2014/main" val="20006"/>
                    </a:ext>
                  </a:extLst>
                </a:gridCol>
              </a:tblGrid>
              <a:tr h="510775">
                <a:tc>
                  <a:txBody>
                    <a:bodyPr/>
                    <a:lstStyle/>
                    <a:p>
                      <a:pPr marL="0" marR="0" lvl="0" indent="0" algn="l"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 </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L</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E</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M</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C</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B</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1" u="none" strike="noStrike" cap="none">
                          <a:solidFill>
                            <a:schemeClr val="lt1"/>
                          </a:solidFill>
                          <a:latin typeface="Raleway SemiBold"/>
                          <a:ea typeface="Raleway SemiBold"/>
                          <a:cs typeface="Raleway SemiBold"/>
                          <a:sym typeface="Raleway SemiBold"/>
                        </a:rPr>
                        <a:t>A</a:t>
                      </a:r>
                      <a:endParaRPr sz="1300" b="0" u="none" strike="noStrike" cap="none">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äidinkieli*</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33,0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27,5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22,0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16,5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11,0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5,5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extLst>
                  <a:ext uri="{0D108BD9-81ED-4DB2-BD59-A6C34878D82A}">
                    <a16:rowId xmlns:a16="http://schemas.microsoft.com/office/drawing/2014/main" val="10001"/>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matematiikka, pitkä</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39,7</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33,1</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26,4</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19,8</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13,2</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6,6</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fysiikka tai kemia</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32,3</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26,9</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21,5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16,2</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10,8</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fi-FI" sz="1300" b="0" u="none" strike="noStrike" cap="none">
                          <a:latin typeface="Raleway SemiBold"/>
                          <a:ea typeface="Raleway SemiBold"/>
                          <a:cs typeface="Raleway SemiBold"/>
                          <a:sym typeface="Raleway SemiBold"/>
                        </a:rPr>
                        <a:t>5,4</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extLst>
                  <a:ext uri="{0D108BD9-81ED-4DB2-BD59-A6C34878D82A}">
                    <a16:rowId xmlns:a16="http://schemas.microsoft.com/office/drawing/2014/main" val="10003"/>
                  </a:ext>
                </a:extLst>
              </a:tr>
            </a:tbl>
          </a:graphicData>
        </a:graphic>
      </p:graphicFrame>
      <p:cxnSp>
        <p:nvCxnSpPr>
          <p:cNvPr id="414" name="Google Shape;414;p19"/>
          <p:cNvCxnSpPr/>
          <p:nvPr/>
        </p:nvCxnSpPr>
        <p:spPr>
          <a:xfrm>
            <a:off x="2841225" y="3399525"/>
            <a:ext cx="3597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20">
            <a:hlinkClick r:id="rId3"/>
          </p:cNvPr>
          <p:cNvSpPr txBox="1">
            <a:spLocks noGrp="1"/>
          </p:cNvSpPr>
          <p:nvPr>
            <p:ph type="title"/>
          </p:nvPr>
        </p:nvSpPr>
        <p:spPr>
          <a:xfrm>
            <a:off x="457200" y="529331"/>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fi-FI"/>
              <a:t>PÄÄSYKOEVALINTA</a:t>
            </a:r>
            <a:endParaRPr/>
          </a:p>
        </p:txBody>
      </p:sp>
      <p:sp>
        <p:nvSpPr>
          <p:cNvPr id="420" name="Google Shape;420;p20"/>
          <p:cNvSpPr txBox="1">
            <a:spLocks noGrp="1"/>
          </p:cNvSpPr>
          <p:nvPr>
            <p:ph type="body" idx="1"/>
          </p:nvPr>
        </p:nvSpPr>
        <p:spPr>
          <a:xfrm>
            <a:off x="457200" y="1516381"/>
            <a:ext cx="8229600" cy="2982467"/>
          </a:xfrm>
          <a:prstGeom prst="rect">
            <a:avLst/>
          </a:prstGeom>
          <a:noFill/>
          <a:ln>
            <a:noFill/>
          </a:ln>
        </p:spPr>
        <p:txBody>
          <a:bodyPr spcFirstLastPara="1" wrap="square" lIns="91425" tIns="45700" rIns="91425" bIns="45700" anchor="t" anchorCtr="0">
            <a:noAutofit/>
          </a:bodyPr>
          <a:lstStyle/>
          <a:p>
            <a:pPr marL="457200" marR="0" lvl="0" indent="-330200" algn="l" rtl="0">
              <a:lnSpc>
                <a:spcPct val="100000"/>
              </a:lnSpc>
              <a:spcBef>
                <a:spcPts val="400"/>
              </a:spcBef>
              <a:spcAft>
                <a:spcPts val="0"/>
              </a:spcAft>
              <a:buClr>
                <a:schemeClr val="dk1"/>
              </a:buClr>
              <a:buSzPts val="1600"/>
              <a:buFont typeface="Arial"/>
              <a:buChar char="•"/>
            </a:pPr>
            <a:r>
              <a:rPr lang="fi-FI"/>
              <a:t>Yhteinen kaikille DI-hakukohteille</a:t>
            </a:r>
            <a:endParaRPr/>
          </a:p>
          <a:p>
            <a:pPr marL="457200" marR="0" lvl="0" indent="-330200" algn="l" rtl="0">
              <a:lnSpc>
                <a:spcPct val="100000"/>
              </a:lnSpc>
              <a:spcBef>
                <a:spcPts val="400"/>
              </a:spcBef>
              <a:spcAft>
                <a:spcPts val="0"/>
              </a:spcAft>
              <a:buClr>
                <a:schemeClr val="dk1"/>
              </a:buClr>
              <a:buSzPts val="1600"/>
              <a:buFont typeface="Arial"/>
              <a:buChar char="•"/>
            </a:pPr>
            <a:r>
              <a:rPr lang="fi-FI"/>
              <a:t>Pääsykoekysymykset suomen- ja ruotsinkielisinä</a:t>
            </a:r>
            <a:endParaRPr/>
          </a:p>
          <a:p>
            <a:pPr marL="457200" marR="0" lvl="0" indent="-330200" algn="l" rtl="0">
              <a:lnSpc>
                <a:spcPct val="100000"/>
              </a:lnSpc>
              <a:spcBef>
                <a:spcPts val="400"/>
              </a:spcBef>
              <a:spcAft>
                <a:spcPts val="0"/>
              </a:spcAft>
              <a:buSzPts val="1600"/>
              <a:buChar char="•"/>
            </a:pPr>
            <a:r>
              <a:rPr lang="fi-FI"/>
              <a:t>Koe sisältää:</a:t>
            </a:r>
            <a:endParaRPr/>
          </a:p>
          <a:p>
            <a:pPr marL="914400" marR="0" lvl="1" indent="-342900" algn="l" rtl="0">
              <a:lnSpc>
                <a:spcPct val="100000"/>
              </a:lnSpc>
              <a:spcBef>
                <a:spcPts val="400"/>
              </a:spcBef>
              <a:spcAft>
                <a:spcPts val="0"/>
              </a:spcAft>
              <a:buSzPts val="1800"/>
              <a:buChar char="–"/>
            </a:pPr>
            <a:r>
              <a:rPr lang="fi-FI"/>
              <a:t>Matematiikka</a:t>
            </a:r>
            <a:endParaRPr/>
          </a:p>
          <a:p>
            <a:pPr marL="914400" marR="0" lvl="1" indent="-342900" algn="l" rtl="0">
              <a:lnSpc>
                <a:spcPct val="100000"/>
              </a:lnSpc>
              <a:spcBef>
                <a:spcPts val="400"/>
              </a:spcBef>
              <a:spcAft>
                <a:spcPts val="0"/>
              </a:spcAft>
              <a:buSzPts val="1800"/>
              <a:buChar char="–"/>
            </a:pPr>
            <a:r>
              <a:rPr lang="fi-FI"/>
              <a:t>Fysiikka/kemia/ongelmanratkaisu</a:t>
            </a:r>
            <a:endParaRPr/>
          </a:p>
          <a:p>
            <a:pPr marL="457200" marR="0" lvl="0" indent="0" algn="l" rtl="0">
              <a:lnSpc>
                <a:spcPct val="100000"/>
              </a:lnSpc>
              <a:spcBef>
                <a:spcPts val="400"/>
              </a:spcBef>
              <a:spcAft>
                <a:spcPts val="0"/>
              </a:spcAft>
              <a:buSzPts val="1600"/>
              <a:buNone/>
            </a:pPr>
            <a:endParaRPr/>
          </a:p>
          <a:p>
            <a:pPr marL="0" marR="0" lvl="0" indent="0" algn="l" rtl="0">
              <a:lnSpc>
                <a:spcPct val="100000"/>
              </a:lnSpc>
              <a:spcBef>
                <a:spcPts val="400"/>
              </a:spcBef>
              <a:spcAft>
                <a:spcPts val="0"/>
              </a:spcAft>
              <a:buSzPts val="1600"/>
              <a:buNone/>
            </a:pPr>
            <a:r>
              <a:rPr lang="fi-FI" u="sng">
                <a:solidFill>
                  <a:schemeClr val="hlink"/>
                </a:solidFill>
                <a:hlinkClick r:id="rId4"/>
              </a:rPr>
              <a:t>Pääsykoe 2023</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21"/>
          <p:cNvSpPr>
            <a:spLocks noGrp="1"/>
          </p:cNvSpPr>
          <p:nvPr>
            <p:ph type="pic" idx="2"/>
          </p:nvPr>
        </p:nvSpPr>
        <p:spPr>
          <a:xfrm>
            <a:off x="447" y="251"/>
            <a:ext cx="9143107" cy="4590152"/>
          </a:xfrm>
          <a:prstGeom prst="rect">
            <a:avLst/>
          </a:prstGeom>
          <a:noFill/>
          <a:ln>
            <a:noFill/>
          </a:ln>
        </p:spPr>
        <p:txBody>
          <a:bodyPr/>
          <a:lstStyle/>
          <a:p>
            <a:endParaRPr lang="fi-FI"/>
          </a:p>
        </p:txBody>
      </p:sp>
      <p:graphicFrame>
        <p:nvGraphicFramePr>
          <p:cNvPr id="411" name="Google Shape;411;p21"/>
          <p:cNvGraphicFramePr/>
          <p:nvPr/>
        </p:nvGraphicFramePr>
        <p:xfrm>
          <a:off x="446" y="-1497"/>
          <a:ext cx="9143107" cy="4591900"/>
        </p:xfrm>
        <a:graphic>
          <a:graphicData uri="http://schemas.openxmlformats.org/drawingml/2006/table">
            <a:tbl>
              <a:tblPr>
                <a:noFill/>
              </a:tblPr>
              <a:tblGrid>
                <a:gridCol w="3903094">
                  <a:extLst>
                    <a:ext uri="{9D8B030D-6E8A-4147-A177-3AD203B41FA5}">
                      <a16:colId xmlns:a16="http://schemas.microsoft.com/office/drawing/2014/main" val="20000"/>
                    </a:ext>
                  </a:extLst>
                </a:gridCol>
                <a:gridCol w="2720134">
                  <a:extLst>
                    <a:ext uri="{9D8B030D-6E8A-4147-A177-3AD203B41FA5}">
                      <a16:colId xmlns:a16="http://schemas.microsoft.com/office/drawing/2014/main" val="20001"/>
                    </a:ext>
                  </a:extLst>
                </a:gridCol>
                <a:gridCol w="2519879">
                  <a:extLst>
                    <a:ext uri="{9D8B030D-6E8A-4147-A177-3AD203B41FA5}">
                      <a16:colId xmlns:a16="http://schemas.microsoft.com/office/drawing/2014/main" val="20002"/>
                    </a:ext>
                  </a:extLst>
                </a:gridCol>
              </a:tblGrid>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1" i="0" u="none" strike="noStrike" cap="none">
                          <a:solidFill>
                            <a:srgbClr val="FFFFFF"/>
                          </a:solidFill>
                          <a:latin typeface="Raleway"/>
                          <a:ea typeface="Raleway"/>
                          <a:cs typeface="Raleway"/>
                          <a:sym typeface="Raleway"/>
                        </a:rPr>
                        <a:t>AALTO-YLIOPISTO</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002E7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i-FI" sz="1400" b="1" i="0" u="none" strike="noStrike" cap="none">
                          <a:solidFill>
                            <a:srgbClr val="FFFFFF"/>
                          </a:solidFill>
                          <a:latin typeface="Raleway"/>
                          <a:ea typeface="Raleway"/>
                          <a:cs typeface="Raleway"/>
                          <a:sym typeface="Raleway"/>
                        </a:rPr>
                        <a:t> </a:t>
                      </a:r>
                      <a:r>
                        <a:rPr lang="fi-FI" sz="1400" b="1" u="none" strike="noStrike" cap="none">
                          <a:solidFill>
                            <a:srgbClr val="FFFFFF"/>
                          </a:solidFill>
                          <a:latin typeface="Raleway"/>
                          <a:ea typeface="Raleway"/>
                          <a:cs typeface="Raleway"/>
                          <a:sym typeface="Raleway"/>
                        </a:rPr>
                        <a:t>Todistusvalinta</a:t>
                      </a:r>
                      <a:endParaRPr sz="1400" u="none" strike="noStrike" cap="none"/>
                    </a:p>
                  </a:txBody>
                  <a:tcPr marL="0" marR="0"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002E7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fi-FI" sz="1400" b="1" i="0" u="none" strike="noStrike" cap="none">
                          <a:solidFill>
                            <a:srgbClr val="FFFFFF"/>
                          </a:solidFill>
                          <a:latin typeface="Raleway"/>
                          <a:ea typeface="Raleway"/>
                          <a:cs typeface="Raleway"/>
                          <a:sym typeface="Raleway"/>
                        </a:rPr>
                        <a:t> </a:t>
                      </a:r>
                      <a:r>
                        <a:rPr lang="fi-FI" sz="1400" b="1" u="none" strike="noStrike" cap="none">
                          <a:solidFill>
                            <a:srgbClr val="FFFFFF"/>
                          </a:solidFill>
                          <a:latin typeface="Raleway"/>
                          <a:ea typeface="Raleway"/>
                          <a:cs typeface="Raleway"/>
                          <a:sym typeface="Raleway"/>
                        </a:rPr>
                        <a:t>Pääsykoe</a:t>
                      </a:r>
                      <a:endParaRPr sz="1400" u="none" strike="noStrike" cap="none"/>
                    </a:p>
                  </a:txBody>
                  <a:tcPr marL="0" marR="0"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002E7D"/>
                    </a:solidFill>
                  </a:tcPr>
                </a:tc>
                <a:extLst>
                  <a:ext uri="{0D108BD9-81ED-4DB2-BD59-A6C34878D82A}">
                    <a16:rowId xmlns:a16="http://schemas.microsoft.com/office/drawing/2014/main" val="10000"/>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Automaatio</a:t>
                      </a:r>
                      <a:r>
                        <a:rPr lang="fi-FI" sz="1400" u="none" strike="noStrike" cap="none">
                          <a:latin typeface="Raleway"/>
                          <a:ea typeface="Raleway"/>
                          <a:cs typeface="Raleway"/>
                          <a:sym typeface="Raleway"/>
                        </a:rPr>
                        <a:t> ja robotiikka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74,1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22</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1"/>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Bioinformaatioteknologia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8</a:t>
                      </a:r>
                      <a:r>
                        <a:rPr lang="fi-FI" sz="1400" dirty="0">
                          <a:latin typeface="Raleway"/>
                          <a:ea typeface="Raleway"/>
                          <a:cs typeface="Raleway"/>
                          <a:sym typeface="Raleway"/>
                        </a:rPr>
                        <a:t>7,5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24</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Elektroniikka ja sähkötekniikka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69</a:t>
                      </a:r>
                      <a:r>
                        <a:rPr lang="fi-FI" sz="1400" dirty="0">
                          <a:latin typeface="Raleway"/>
                          <a:ea typeface="Raleway"/>
                          <a:cs typeface="Raleway"/>
                          <a:sym typeface="Raleway"/>
                        </a:rPr>
                        <a:t>,9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3"/>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Energia- ja </a:t>
                      </a:r>
                      <a:r>
                        <a:rPr lang="fi-FI" sz="1400" u="none" strike="noStrike" cap="none">
                          <a:latin typeface="Raleway"/>
                          <a:ea typeface="Raleway"/>
                          <a:cs typeface="Raleway"/>
                          <a:sym typeface="Raleway"/>
                        </a:rPr>
                        <a:t>konetekniikka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69,8</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Informaatioteknologia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71</a:t>
                      </a:r>
                      <a:r>
                        <a:rPr lang="fi-FI" sz="1400" dirty="0">
                          <a:latin typeface="Raleway"/>
                          <a:ea typeface="Raleway"/>
                          <a:cs typeface="Raleway"/>
                          <a:sym typeface="Raleway"/>
                        </a:rPr>
                        <a:t>,1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20</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5"/>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K</a:t>
                      </a:r>
                      <a:r>
                        <a:rPr lang="fi-FI" sz="1400" u="none" strike="noStrike" cap="none">
                          <a:latin typeface="Raleway"/>
                          <a:ea typeface="Raleway"/>
                          <a:cs typeface="Raleway"/>
                          <a:sym typeface="Raleway"/>
                        </a:rPr>
                        <a:t>emiantekniikka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69,8</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16,5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Kestävät yhdyskunnat</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64,6</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15,5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7"/>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Kiinteistötalous ja geoinformatiikka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71,1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18,5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Rakennustekniikka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59,1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14,5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9"/>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Teknillinen fysiikka ja matematiikka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9</a:t>
                      </a:r>
                      <a:r>
                        <a:rPr lang="fi-FI" sz="1400" dirty="0">
                          <a:latin typeface="Raleway"/>
                          <a:ea typeface="Raleway"/>
                          <a:cs typeface="Raleway"/>
                          <a:sym typeface="Raleway"/>
                        </a:rPr>
                        <a:t>4</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30,5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306420">
                <a:tc>
                  <a:txBody>
                    <a:bodyPr/>
                    <a:lstStyle/>
                    <a:p>
                      <a:pPr marL="0" marR="0" lvl="0" indent="0" algn="l" rtl="0">
                        <a:lnSpc>
                          <a:spcPct val="100000"/>
                        </a:lnSpc>
                        <a:spcBef>
                          <a:spcPts val="0"/>
                        </a:spcBef>
                        <a:spcAft>
                          <a:spcPts val="0"/>
                        </a:spcAft>
                        <a:buClr>
                          <a:schemeClr val="dk1"/>
                        </a:buClr>
                        <a:buSzPts val="1400"/>
                        <a:buFont typeface="Arial"/>
                        <a:buNone/>
                      </a:pPr>
                      <a:r>
                        <a:rPr lang="fi-FI" sz="1400" u="none" strike="noStrike" cap="none">
                          <a:solidFill>
                            <a:schemeClr val="dk1"/>
                          </a:solidFill>
                          <a:latin typeface="Raleway"/>
                          <a:ea typeface="Raleway"/>
                          <a:cs typeface="Raleway"/>
                          <a:sym typeface="Raleway"/>
                        </a:rPr>
                        <a:t>Teknillinen psykologia</a:t>
                      </a:r>
                      <a:endParaRPr sz="1400" b="0" i="0" u="none" strike="noStrike" cap="none">
                        <a:solidFill>
                          <a:srgbClr val="000000"/>
                        </a:solidFill>
                        <a:latin typeface="Raleway"/>
                        <a:ea typeface="Raleway"/>
                        <a:cs typeface="Raleway"/>
                        <a:sym typeface="Raleway"/>
                      </a:endParaRPr>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chemeClr val="dk1"/>
                        </a:buClr>
                        <a:buSzPts val="1400"/>
                        <a:buFont typeface="Arial"/>
                        <a:buNone/>
                      </a:pPr>
                      <a:r>
                        <a:rPr lang="fi-FI" sz="1400" u="none" strike="noStrike" cap="none" dirty="0">
                          <a:solidFill>
                            <a:schemeClr val="dk1"/>
                          </a:solidFill>
                          <a:latin typeface="Raleway"/>
                          <a:ea typeface="Raleway"/>
                          <a:cs typeface="Raleway"/>
                          <a:sym typeface="Raleway"/>
                        </a:rPr>
                        <a:t>92,9</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chemeClr val="dk1"/>
                        </a:buClr>
                        <a:buSzPts val="1400"/>
                        <a:buFont typeface="Arial"/>
                        <a:buNone/>
                      </a:pPr>
                      <a:r>
                        <a:rPr lang="fi-FI" sz="1400" u="none" strike="noStrike" cap="none" dirty="0">
                          <a:solidFill>
                            <a:schemeClr val="dk1"/>
                          </a:solidFill>
                          <a:latin typeface="Raleway"/>
                          <a:ea typeface="Raleway"/>
                          <a:cs typeface="Raleway"/>
                          <a:sym typeface="Raleway"/>
                        </a:rPr>
                        <a:t>26,5</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11"/>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b="0" i="0" u="none" strike="noStrike" cap="none">
                          <a:solidFill>
                            <a:srgbClr val="000000"/>
                          </a:solidFill>
                          <a:latin typeface="Raleway"/>
                          <a:ea typeface="Raleway"/>
                          <a:cs typeface="Raleway"/>
                          <a:sym typeface="Raleway"/>
                        </a:rPr>
                        <a:t>T</a:t>
                      </a:r>
                      <a:r>
                        <a:rPr lang="fi-FI" sz="1400" u="none" strike="noStrike" cap="none">
                          <a:latin typeface="Raleway"/>
                          <a:ea typeface="Raleway"/>
                          <a:cs typeface="Raleway"/>
                          <a:sym typeface="Raleway"/>
                        </a:rPr>
                        <a:t>ietotekniikka</a:t>
                      </a:r>
                      <a:endParaRPr sz="1400" u="none" strike="noStrike" cap="none"/>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8</a:t>
                      </a:r>
                      <a:r>
                        <a:rPr lang="fi-FI" sz="1400" dirty="0">
                          <a:latin typeface="Raleway"/>
                          <a:ea typeface="Raleway"/>
                          <a:cs typeface="Raleway"/>
                          <a:sym typeface="Raleway"/>
                        </a:rPr>
                        <a:t>7,5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26,5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306420">
                <a:tc>
                  <a:txBody>
                    <a:bodyPr/>
                    <a:lstStyle/>
                    <a:p>
                      <a:pPr marL="0" marR="0" lvl="0" indent="0" algn="l" rtl="0">
                        <a:lnSpc>
                          <a:spcPct val="100000"/>
                        </a:lnSpc>
                        <a:spcBef>
                          <a:spcPts val="0"/>
                        </a:spcBef>
                        <a:spcAft>
                          <a:spcPts val="0"/>
                        </a:spcAft>
                        <a:buClr>
                          <a:srgbClr val="000000"/>
                        </a:buClr>
                        <a:buSzPts val="1400"/>
                        <a:buFont typeface="Arial"/>
                        <a:buNone/>
                      </a:pPr>
                      <a:r>
                        <a:rPr lang="fi-FI" sz="1400" u="none" strike="noStrike" cap="none">
                          <a:latin typeface="Raleway"/>
                          <a:ea typeface="Raleway"/>
                          <a:cs typeface="Raleway"/>
                          <a:sym typeface="Raleway"/>
                        </a:rPr>
                        <a:t>Tuotantotalous</a:t>
                      </a:r>
                      <a:endParaRPr sz="1400" u="none" strike="noStrike" cap="none">
                        <a:latin typeface="Raleway"/>
                        <a:ea typeface="Raleway"/>
                        <a:cs typeface="Raleway"/>
                        <a:sym typeface="Raleway"/>
                      </a:endParaRPr>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99,6</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34</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extLst>
                  <a:ext uri="{0D108BD9-81ED-4DB2-BD59-A6C34878D82A}">
                    <a16:rowId xmlns:a16="http://schemas.microsoft.com/office/drawing/2014/main" val="10013"/>
                  </a:ext>
                </a:extLst>
              </a:tr>
              <a:tr h="302020">
                <a:tc>
                  <a:txBody>
                    <a:bodyPr/>
                    <a:lstStyle/>
                    <a:p>
                      <a:pPr marL="0" marR="0" lvl="0" indent="0" algn="l" rtl="0">
                        <a:lnSpc>
                          <a:spcPct val="100000"/>
                        </a:lnSpc>
                        <a:spcBef>
                          <a:spcPts val="0"/>
                        </a:spcBef>
                        <a:spcAft>
                          <a:spcPts val="0"/>
                        </a:spcAft>
                        <a:buClr>
                          <a:srgbClr val="000000"/>
                        </a:buClr>
                        <a:buSzPts val="1400"/>
                        <a:buFont typeface="Arial"/>
                        <a:buNone/>
                      </a:pPr>
                      <a:r>
                        <a:rPr lang="fi-FI" sz="1400" b="1" i="0" u="none" strike="noStrike" cap="none">
                          <a:solidFill>
                            <a:srgbClr val="000000"/>
                          </a:solidFill>
                          <a:latin typeface="Raleway"/>
                          <a:ea typeface="Raleway"/>
                          <a:cs typeface="Raleway"/>
                          <a:sym typeface="Raleway"/>
                        </a:rPr>
                        <a:t>Maksimipisteet</a:t>
                      </a:r>
                      <a:endParaRPr sz="1400" b="1" u="none" strike="noStrike" cap="none">
                        <a:latin typeface="Raleway"/>
                        <a:ea typeface="Raleway"/>
                        <a:cs typeface="Raleway"/>
                        <a:sym typeface="Raleway"/>
                      </a:endParaRPr>
                    </a:p>
                  </a:txBody>
                  <a:tcPr marL="53995" marR="0" marT="7925"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b="1" u="none" strike="noStrike" cap="none">
                          <a:latin typeface="Raleway"/>
                          <a:ea typeface="Raleway"/>
                          <a:cs typeface="Raleway"/>
                          <a:sym typeface="Raleway"/>
                        </a:rPr>
                        <a:t>105</a:t>
                      </a:r>
                      <a:endParaRPr sz="1400" u="none" strike="noStrike" cap="none"/>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b="1" u="none" strike="noStrike" cap="none" dirty="0">
                          <a:latin typeface="Raleway"/>
                          <a:ea typeface="Raleway"/>
                          <a:cs typeface="Raleway"/>
                          <a:sym typeface="Raleway"/>
                        </a:rPr>
                        <a:t>36</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1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6200533758_0_25"/>
          <p:cNvSpPr txBox="1">
            <a:spLocks noGrp="1"/>
          </p:cNvSpPr>
          <p:nvPr>
            <p:ph type="title"/>
          </p:nvPr>
        </p:nvSpPr>
        <p:spPr>
          <a:xfrm>
            <a:off x="536143" y="143452"/>
            <a:ext cx="5937000" cy="9429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3600"/>
              <a:buFont typeface="Raleway"/>
              <a:buNone/>
            </a:pPr>
            <a:r>
              <a:rPr lang="fi-FI"/>
              <a:t>ASUMINEN</a:t>
            </a:r>
            <a:endParaRPr/>
          </a:p>
        </p:txBody>
      </p:sp>
      <p:sp>
        <p:nvSpPr>
          <p:cNvPr id="433" name="Google Shape;433;g16200533758_0_25"/>
          <p:cNvSpPr txBox="1">
            <a:spLocks noGrp="1"/>
          </p:cNvSpPr>
          <p:nvPr>
            <p:ph type="body" idx="1"/>
          </p:nvPr>
        </p:nvSpPr>
        <p:spPr>
          <a:xfrm>
            <a:off x="298120" y="1207786"/>
            <a:ext cx="4908600" cy="244200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SzPts val="2200"/>
              <a:buChar char="•"/>
            </a:pPr>
            <a:r>
              <a:rPr lang="fi-FI" sz="2000" b="0" i="0" u="none" strike="noStrike" cap="none"/>
              <a:t>Otaniemi sijaitsee</a:t>
            </a:r>
            <a:r>
              <a:rPr lang="fi-FI" sz="2000"/>
              <a:t> Espoon rajalla</a:t>
            </a:r>
            <a:endParaRPr sz="2000"/>
          </a:p>
          <a:p>
            <a:pPr marL="342900" lvl="0" indent="-342900" algn="l" rtl="0">
              <a:lnSpc>
                <a:spcPct val="150000"/>
              </a:lnSpc>
              <a:spcBef>
                <a:spcPts val="480"/>
              </a:spcBef>
              <a:spcAft>
                <a:spcPts val="0"/>
              </a:spcAft>
              <a:buSzPts val="2200"/>
              <a:buChar char="•"/>
            </a:pPr>
            <a:r>
              <a:rPr lang="fi-FI"/>
              <a:t>Hyvät kulkuyhteydet, metro &amp; pikaratikka</a:t>
            </a:r>
            <a:endParaRPr/>
          </a:p>
          <a:p>
            <a:pPr marL="342900" lvl="0" indent="-342900" algn="l" rtl="0">
              <a:lnSpc>
                <a:spcPct val="150000"/>
              </a:lnSpc>
              <a:spcBef>
                <a:spcPts val="480"/>
              </a:spcBef>
              <a:spcAft>
                <a:spcPts val="0"/>
              </a:spcAft>
              <a:buSzPts val="2200"/>
              <a:buChar char="•"/>
            </a:pPr>
            <a:r>
              <a:rPr lang="fi-FI" sz="2000" b="0" i="0" u="none" strike="noStrike" cap="none"/>
              <a:t>Asuntoja kampuksella</a:t>
            </a:r>
            <a:r>
              <a:rPr lang="fi-FI" sz="2000"/>
              <a:t>, Espoossa</a:t>
            </a:r>
            <a:r>
              <a:rPr lang="fi-FI" sz="2000" b="0" i="0" u="none" strike="noStrike" cap="none"/>
              <a:t> tai</a:t>
            </a:r>
            <a:r>
              <a:rPr lang="fi-FI" sz="2000"/>
              <a:t> </a:t>
            </a:r>
            <a:r>
              <a:rPr lang="fi-FI" sz="2000" b="0" i="0" u="none" strike="noStrike" cap="none"/>
              <a:t>Helsingissä</a:t>
            </a:r>
            <a:endParaRPr sz="2000" b="0" i="0" u="none" strike="noStrike" cap="none"/>
          </a:p>
          <a:p>
            <a:pPr marL="342900" marR="0" lvl="0" indent="0" algn="l" rtl="0">
              <a:lnSpc>
                <a:spcPct val="100000"/>
              </a:lnSpc>
              <a:spcBef>
                <a:spcPts val="480"/>
              </a:spcBef>
              <a:spcAft>
                <a:spcPts val="0"/>
              </a:spcAft>
              <a:buSzPts val="1920"/>
              <a:buNone/>
            </a:pPr>
            <a:endParaRPr/>
          </a:p>
        </p:txBody>
      </p:sp>
      <p:grpSp>
        <p:nvGrpSpPr>
          <p:cNvPr id="434" name="Google Shape;434;g16200533758_0_25"/>
          <p:cNvGrpSpPr/>
          <p:nvPr/>
        </p:nvGrpSpPr>
        <p:grpSpPr>
          <a:xfrm>
            <a:off x="5426899" y="410648"/>
            <a:ext cx="3418983" cy="4394795"/>
            <a:chOff x="5288098" y="205986"/>
            <a:chExt cx="3418983" cy="4394795"/>
          </a:xfrm>
        </p:grpSpPr>
        <p:grpSp>
          <p:nvGrpSpPr>
            <p:cNvPr id="435" name="Google Shape;435;g16200533758_0_25"/>
            <p:cNvGrpSpPr/>
            <p:nvPr/>
          </p:nvGrpSpPr>
          <p:grpSpPr>
            <a:xfrm>
              <a:off x="7601247" y="205986"/>
              <a:ext cx="1085956" cy="1886259"/>
              <a:chOff x="6394302" y="205979"/>
              <a:chExt cx="2292498" cy="3991237"/>
            </a:xfrm>
          </p:grpSpPr>
          <p:pic>
            <p:nvPicPr>
              <p:cNvPr id="436" name="Google Shape;436;g16200533758_0_25" descr="Tiedosto:Suomi.karttapohja.svg"/>
              <p:cNvPicPr preferRelativeResize="0"/>
              <p:nvPr/>
            </p:nvPicPr>
            <p:blipFill rotWithShape="1">
              <a:blip r:embed="rId3">
                <a:alphaModFix/>
              </a:blip>
              <a:srcRect/>
              <a:stretch/>
            </p:blipFill>
            <p:spPr>
              <a:xfrm>
                <a:off x="6394302" y="205979"/>
                <a:ext cx="2292498" cy="3991237"/>
              </a:xfrm>
              <a:prstGeom prst="rect">
                <a:avLst/>
              </a:prstGeom>
              <a:noFill/>
              <a:ln>
                <a:noFill/>
              </a:ln>
            </p:spPr>
          </p:pic>
          <p:sp>
            <p:nvSpPr>
              <p:cNvPr id="437" name="Google Shape;437;g16200533758_0_25"/>
              <p:cNvSpPr/>
              <p:nvPr/>
            </p:nvSpPr>
            <p:spPr>
              <a:xfrm>
                <a:off x="7200900" y="3954780"/>
                <a:ext cx="400200" cy="242400"/>
              </a:xfrm>
              <a:prstGeom prst="rect">
                <a:avLst/>
              </a:prstGeom>
              <a:noFill/>
              <a:ln w="19050" cap="flat" cmpd="sng">
                <a:solidFill>
                  <a:srgbClr val="00337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cxnSp>
          <p:nvCxnSpPr>
            <p:cNvPr id="438" name="Google Shape;438;g16200533758_0_25"/>
            <p:cNvCxnSpPr/>
            <p:nvPr/>
          </p:nvCxnSpPr>
          <p:spPr>
            <a:xfrm flipH="1">
              <a:off x="5288098" y="1977537"/>
              <a:ext cx="2694900" cy="351600"/>
            </a:xfrm>
            <a:prstGeom prst="straightConnector1">
              <a:avLst/>
            </a:prstGeom>
            <a:noFill/>
            <a:ln w="19050" cap="flat" cmpd="sng">
              <a:solidFill>
                <a:srgbClr val="002D66"/>
              </a:solidFill>
              <a:prstDash val="solid"/>
              <a:round/>
              <a:headEnd type="none" w="sm" len="sm"/>
              <a:tailEnd type="none" w="sm" len="sm"/>
            </a:ln>
          </p:spPr>
        </p:cxnSp>
        <p:cxnSp>
          <p:nvCxnSpPr>
            <p:cNvPr id="439" name="Google Shape;439;g16200533758_0_25"/>
            <p:cNvCxnSpPr/>
            <p:nvPr/>
          </p:nvCxnSpPr>
          <p:spPr>
            <a:xfrm>
              <a:off x="8172483" y="1977537"/>
              <a:ext cx="514200" cy="351600"/>
            </a:xfrm>
            <a:prstGeom prst="straightConnector1">
              <a:avLst/>
            </a:prstGeom>
            <a:noFill/>
            <a:ln w="19050" cap="flat" cmpd="sng">
              <a:solidFill>
                <a:srgbClr val="002D66"/>
              </a:solidFill>
              <a:prstDash val="solid"/>
              <a:round/>
              <a:headEnd type="none" w="sm" len="sm"/>
              <a:tailEnd type="none" w="sm" len="sm"/>
            </a:ln>
          </p:spPr>
        </p:cxnSp>
        <p:pic>
          <p:nvPicPr>
            <p:cNvPr id="440" name="Google Shape;440;g16200533758_0_25"/>
            <p:cNvPicPr preferRelativeResize="0"/>
            <p:nvPr/>
          </p:nvPicPr>
          <p:blipFill rotWithShape="1">
            <a:blip r:embed="rId4">
              <a:alphaModFix/>
            </a:blip>
            <a:srcRect/>
            <a:stretch/>
          </p:blipFill>
          <p:spPr>
            <a:xfrm>
              <a:off x="5288196" y="2335234"/>
              <a:ext cx="3418885" cy="2265547"/>
            </a:xfrm>
            <a:prstGeom prst="rect">
              <a:avLst/>
            </a:prstGeom>
            <a:noFill/>
            <a:ln>
              <a:noFill/>
            </a:ln>
          </p:spPr>
        </p:pic>
        <p:sp>
          <p:nvSpPr>
            <p:cNvPr id="441" name="Google Shape;441;g16200533758_0_25"/>
            <p:cNvSpPr/>
            <p:nvPr/>
          </p:nvSpPr>
          <p:spPr>
            <a:xfrm>
              <a:off x="5415292" y="2396333"/>
              <a:ext cx="617100" cy="582900"/>
            </a:xfrm>
            <a:prstGeom prst="rect">
              <a:avLst/>
            </a:prstGeom>
            <a:noFill/>
            <a:ln w="19050" cap="flat" cmpd="sng">
              <a:solidFill>
                <a:srgbClr val="002D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442" name="Google Shape;442;g16200533758_0_25"/>
          <p:cNvGrpSpPr/>
          <p:nvPr/>
        </p:nvGrpSpPr>
        <p:grpSpPr>
          <a:xfrm>
            <a:off x="656493" y="2158491"/>
            <a:ext cx="4191867" cy="2396596"/>
            <a:chOff x="187822" y="-152008"/>
            <a:chExt cx="4191867" cy="2396596"/>
          </a:xfrm>
        </p:grpSpPr>
        <p:sp>
          <p:nvSpPr>
            <p:cNvPr id="443" name="Google Shape;443;g16200533758_0_25"/>
            <p:cNvSpPr/>
            <p:nvPr/>
          </p:nvSpPr>
          <p:spPr>
            <a:xfrm>
              <a:off x="187822" y="1502848"/>
              <a:ext cx="1218600" cy="731100"/>
            </a:xfrm>
            <a:prstGeom prst="roundRect">
              <a:avLst>
                <a:gd name="adj" fmla="val 10000"/>
              </a:avLst>
            </a:prstGeom>
            <a:solidFill>
              <a:srgbClr val="001D6A"/>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g16200533758_0_25"/>
            <p:cNvSpPr txBox="1"/>
            <p:nvPr/>
          </p:nvSpPr>
          <p:spPr>
            <a:xfrm>
              <a:off x="209239" y="1524265"/>
              <a:ext cx="1176000" cy="6885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fi-FI" sz="2400" b="0" i="0" u="none" strike="noStrike" cap="none">
                  <a:solidFill>
                    <a:schemeClr val="lt1"/>
                  </a:solidFill>
                  <a:latin typeface="Raleway SemiBold"/>
                  <a:ea typeface="Raleway SemiBold"/>
                  <a:cs typeface="Raleway SemiBold"/>
                  <a:sym typeface="Raleway SemiBold"/>
                </a:rPr>
                <a:t>AYY</a:t>
              </a:r>
              <a:endParaRPr sz="2400" b="0" i="0" u="none" strike="noStrike" cap="none">
                <a:solidFill>
                  <a:schemeClr val="lt1"/>
                </a:solidFill>
                <a:latin typeface="Raleway SemiBold"/>
                <a:ea typeface="Raleway SemiBold"/>
                <a:cs typeface="Raleway SemiBold"/>
                <a:sym typeface="Raleway SemiBold"/>
              </a:endParaRPr>
            </a:p>
          </p:txBody>
        </p:sp>
        <p:sp>
          <p:nvSpPr>
            <p:cNvPr id="445" name="Google Shape;445;g16200533758_0_25"/>
            <p:cNvSpPr/>
            <p:nvPr/>
          </p:nvSpPr>
          <p:spPr>
            <a:xfrm rot="-25607">
              <a:off x="4069618" y="-151159"/>
              <a:ext cx="161104" cy="302107"/>
            </a:xfrm>
            <a:prstGeom prst="rightArrow">
              <a:avLst>
                <a:gd name="adj1" fmla="val 60000"/>
                <a:gd name="adj2" fmla="val 50000"/>
              </a:avLst>
            </a:prstGeom>
            <a:solidFill>
              <a:schemeClr val="lt1">
                <a:alpha val="0"/>
              </a:schemeClr>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g16200533758_0_25"/>
            <p:cNvSpPr txBox="1"/>
            <p:nvPr/>
          </p:nvSpPr>
          <p:spPr>
            <a:xfrm rot="-27428">
              <a:off x="4069591" y="-90560"/>
              <a:ext cx="112804" cy="181204"/>
            </a:xfrm>
            <a:prstGeom prst="rect">
              <a:avLst/>
            </a:prstGeom>
            <a:noFill/>
            <a:ln>
              <a:noFill/>
            </a:ln>
            <a:effectLst>
              <a:outerShdw blurRad="57150" dist="19050" dir="5400000" algn="bl" rotWithShape="0">
                <a:srgbClr val="000000">
                  <a:alpha val="49019"/>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447" name="Google Shape;447;g16200533758_0_25"/>
            <p:cNvSpPr/>
            <p:nvPr/>
          </p:nvSpPr>
          <p:spPr>
            <a:xfrm>
              <a:off x="1710296" y="1492209"/>
              <a:ext cx="1218600" cy="731100"/>
            </a:xfrm>
            <a:prstGeom prst="roundRect">
              <a:avLst>
                <a:gd name="adj" fmla="val 10000"/>
              </a:avLst>
            </a:prstGeom>
            <a:solidFill>
              <a:srgbClr val="1D73B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g16200533758_0_25"/>
            <p:cNvSpPr txBox="1"/>
            <p:nvPr/>
          </p:nvSpPr>
          <p:spPr>
            <a:xfrm>
              <a:off x="1731663" y="1513589"/>
              <a:ext cx="1176000" cy="688500"/>
            </a:xfrm>
            <a:prstGeom prst="rect">
              <a:avLst/>
            </a:prstGeom>
            <a:solidFill>
              <a:srgbClr val="1D73BC"/>
            </a:solidFill>
            <a:ln w="9525" cap="flat" cmpd="sng">
              <a:solidFill>
                <a:srgbClr val="1D73B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fi-FI" sz="2400" b="0" i="0" u="none" strike="noStrike" cap="none">
                  <a:solidFill>
                    <a:schemeClr val="lt1"/>
                  </a:solidFill>
                  <a:latin typeface="Raleway SemiBold"/>
                  <a:ea typeface="Raleway SemiBold"/>
                  <a:cs typeface="Raleway SemiBold"/>
                  <a:sym typeface="Raleway SemiBold"/>
                </a:rPr>
                <a:t>HOAS</a:t>
              </a:r>
              <a:endParaRPr sz="2400" b="0" i="0" u="none" strike="noStrike" cap="none">
                <a:solidFill>
                  <a:schemeClr val="lt1"/>
                </a:solidFill>
                <a:latin typeface="Raleway SemiBold"/>
                <a:ea typeface="Raleway SemiBold"/>
                <a:cs typeface="Raleway SemiBold"/>
                <a:sym typeface="Raleway SemiBold"/>
              </a:endParaRPr>
            </a:p>
          </p:txBody>
        </p:sp>
        <p:sp>
          <p:nvSpPr>
            <p:cNvPr id="449" name="Google Shape;449;g16200533758_0_25"/>
            <p:cNvSpPr/>
            <p:nvPr/>
          </p:nvSpPr>
          <p:spPr>
            <a:xfrm rot="50305">
              <a:off x="3643381" y="-151124"/>
              <a:ext cx="123013" cy="302134"/>
            </a:xfrm>
            <a:prstGeom prst="rightArrow">
              <a:avLst>
                <a:gd name="adj1" fmla="val 60000"/>
                <a:gd name="adj2" fmla="val 50000"/>
              </a:avLst>
            </a:prstGeom>
            <a:solidFill>
              <a:schemeClr val="lt1">
                <a:alpha val="0"/>
              </a:schemeClr>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g16200533758_0_25"/>
            <p:cNvSpPr txBox="1"/>
            <p:nvPr/>
          </p:nvSpPr>
          <p:spPr>
            <a:xfrm rot="47910">
              <a:off x="3643397" y="-90976"/>
              <a:ext cx="86108" cy="181220"/>
            </a:xfrm>
            <a:prstGeom prst="rect">
              <a:avLst/>
            </a:prstGeom>
            <a:noFill/>
            <a:ln>
              <a:noFill/>
            </a:ln>
            <a:effectLst>
              <a:outerShdw blurRad="57150" dist="19050" dir="5400000" algn="bl" rotWithShape="0">
                <a:srgbClr val="000000">
                  <a:alpha val="49019"/>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451" name="Google Shape;451;g16200533758_0_25"/>
            <p:cNvSpPr/>
            <p:nvPr/>
          </p:nvSpPr>
          <p:spPr>
            <a:xfrm>
              <a:off x="3161089" y="1513488"/>
              <a:ext cx="1218600" cy="731100"/>
            </a:xfrm>
            <a:prstGeom prst="roundRect">
              <a:avLst>
                <a:gd name="adj" fmla="val 10000"/>
              </a:avLst>
            </a:prstGeom>
            <a:solidFill>
              <a:srgbClr val="888888"/>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g16200533758_0_25"/>
            <p:cNvSpPr txBox="1"/>
            <p:nvPr/>
          </p:nvSpPr>
          <p:spPr>
            <a:xfrm>
              <a:off x="3182431" y="1534843"/>
              <a:ext cx="1176000" cy="688500"/>
            </a:xfrm>
            <a:prstGeom prst="rect">
              <a:avLst/>
            </a:prstGeom>
            <a:solidFill>
              <a:srgbClr val="888888"/>
            </a:solid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fi-FI" sz="1600" b="0" i="0" u="none" strike="noStrike" cap="none">
                  <a:solidFill>
                    <a:schemeClr val="lt1"/>
                  </a:solidFill>
                  <a:latin typeface="Raleway SemiBold"/>
                  <a:ea typeface="Raleway SemiBold"/>
                  <a:cs typeface="Raleway SemiBold"/>
                  <a:sym typeface="Raleway SemiBold"/>
                </a:rPr>
                <a:t>Osakunnat</a:t>
              </a:r>
              <a:endParaRPr sz="1600" b="0" i="0" u="none" strike="noStrike" cap="none">
                <a:solidFill>
                  <a:schemeClr val="lt1"/>
                </a:solidFill>
                <a:latin typeface="Raleway SemiBold"/>
                <a:ea typeface="Raleway SemiBold"/>
                <a:cs typeface="Raleway SemiBold"/>
                <a:sym typeface="Raleway SemiBold"/>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g1efa6e1475a_0_0"/>
          <p:cNvSpPr txBox="1">
            <a:spLocks noGrp="1"/>
          </p:cNvSpPr>
          <p:nvPr>
            <p:ph type="title"/>
          </p:nvPr>
        </p:nvSpPr>
        <p:spPr>
          <a:xfrm>
            <a:off x="457200" y="445331"/>
            <a:ext cx="8229600" cy="857400"/>
          </a:xfrm>
          <a:prstGeom prst="rect">
            <a:avLst/>
          </a:prstGeom>
        </p:spPr>
        <p:txBody>
          <a:bodyPr spcFirstLastPara="1" wrap="square" lIns="91425" tIns="45700" rIns="91425" bIns="45700" anchor="b" anchorCtr="0">
            <a:noAutofit/>
          </a:bodyPr>
          <a:lstStyle/>
          <a:p>
            <a:pPr marL="914400" lvl="0" indent="0" algn="l" rtl="0">
              <a:spcBef>
                <a:spcPts val="0"/>
              </a:spcBef>
              <a:spcAft>
                <a:spcPts val="0"/>
              </a:spcAft>
              <a:buNone/>
            </a:pPr>
            <a:r>
              <a:rPr lang="fi-FI"/>
              <a:t>  ABIPÄIVÄ</a:t>
            </a:r>
            <a:endParaRPr dirty="0"/>
          </a:p>
        </p:txBody>
      </p:sp>
      <p:sp>
        <p:nvSpPr>
          <p:cNvPr id="458" name="Google Shape;458;g1efa6e1475a_0_0"/>
          <p:cNvSpPr txBox="1">
            <a:spLocks noGrp="1"/>
          </p:cNvSpPr>
          <p:nvPr>
            <p:ph type="body" idx="1"/>
          </p:nvPr>
        </p:nvSpPr>
        <p:spPr>
          <a:xfrm>
            <a:off x="457200" y="1248976"/>
            <a:ext cx="4728300" cy="2982600"/>
          </a:xfrm>
          <a:prstGeom prst="rect">
            <a:avLst/>
          </a:prstGeom>
        </p:spPr>
        <p:txBody>
          <a:bodyPr spcFirstLastPara="1" wrap="square" lIns="91425" tIns="45700" rIns="91425" bIns="45700" anchor="t" anchorCtr="0">
            <a:noAutofit/>
          </a:bodyPr>
          <a:lstStyle/>
          <a:p>
            <a:pPr marL="457200" lvl="0" indent="-330200" algn="l" rtl="0">
              <a:spcBef>
                <a:spcPts val="400"/>
              </a:spcBef>
              <a:spcAft>
                <a:spcPts val="0"/>
              </a:spcAft>
              <a:buSzPts val="1600"/>
              <a:buChar char="●"/>
            </a:pPr>
            <a:r>
              <a:rPr lang="fi-FI" sz="1800" dirty="0" err="1"/>
              <a:t>Prodekon</a:t>
            </a:r>
            <a:r>
              <a:rPr lang="fi-FI" sz="1800" dirty="0"/>
              <a:t> ja informaatioverkostojen kilta </a:t>
            </a:r>
            <a:r>
              <a:rPr lang="fi-FI" sz="1800" dirty="0" err="1"/>
              <a:t>Athenen</a:t>
            </a:r>
            <a:r>
              <a:rPr lang="fi-FI" sz="1800" dirty="0"/>
              <a:t> yhteinen abipäivä syksyllä 2025</a:t>
            </a:r>
            <a:endParaRPr sz="1800" dirty="0"/>
          </a:p>
          <a:p>
            <a:pPr marL="457200" lvl="0" indent="-330200" algn="l" rtl="0">
              <a:spcBef>
                <a:spcPts val="0"/>
              </a:spcBef>
              <a:spcAft>
                <a:spcPts val="0"/>
              </a:spcAft>
              <a:buSzPts val="1600"/>
              <a:buChar char="●"/>
            </a:pPr>
            <a:r>
              <a:rPr lang="fi-FI" sz="1800" dirty="0"/>
              <a:t>Tutustu laajemmin opiskelijaelämään </a:t>
            </a:r>
            <a:r>
              <a:rPr lang="fi-FI" sz="1800" dirty="0" err="1"/>
              <a:t>Prodekolla</a:t>
            </a:r>
            <a:r>
              <a:rPr lang="fi-FI" sz="1800" dirty="0"/>
              <a:t> ja </a:t>
            </a:r>
            <a:r>
              <a:rPr lang="fi-FI" sz="1800" dirty="0" err="1"/>
              <a:t>Athenella</a:t>
            </a:r>
            <a:r>
              <a:rPr lang="fi-FI" sz="1800" dirty="0"/>
              <a:t>!</a:t>
            </a:r>
            <a:endParaRPr sz="1800" dirty="0"/>
          </a:p>
          <a:p>
            <a:pPr marL="914400" lvl="1" indent="-342900" algn="l" rtl="0">
              <a:spcBef>
                <a:spcPts val="0"/>
              </a:spcBef>
              <a:spcAft>
                <a:spcPts val="0"/>
              </a:spcAft>
              <a:buSzPts val="1800"/>
              <a:buChar char="○"/>
            </a:pPr>
            <a:r>
              <a:rPr lang="fi-FI" sz="1600" dirty="0"/>
              <a:t>Ohjelmassa koulutusohjelmien tarkempaa esittelyä sekä tutustumista opiskelijoihin</a:t>
            </a:r>
            <a:endParaRPr sz="1600" dirty="0"/>
          </a:p>
          <a:p>
            <a:pPr marL="914400" lvl="1" indent="-342900" algn="l" rtl="0">
              <a:spcBef>
                <a:spcPts val="0"/>
              </a:spcBef>
              <a:spcAft>
                <a:spcPts val="0"/>
              </a:spcAft>
              <a:buSzPts val="1800"/>
              <a:buChar char="○"/>
            </a:pPr>
            <a:r>
              <a:rPr lang="fi-FI" sz="1600" dirty="0"/>
              <a:t>Myöhemmin illalla akateeminen pöytäjuhla eli sitsit:)</a:t>
            </a:r>
            <a:endParaRPr sz="1600" dirty="0"/>
          </a:p>
        </p:txBody>
      </p:sp>
      <p:pic>
        <p:nvPicPr>
          <p:cNvPr id="459" name="Google Shape;459;g1efa6e1475a_0_0"/>
          <p:cNvPicPr preferRelativeResize="0"/>
          <p:nvPr/>
        </p:nvPicPr>
        <p:blipFill>
          <a:blip r:embed="rId3">
            <a:alphaModFix/>
          </a:blip>
          <a:stretch>
            <a:fillRect/>
          </a:stretch>
        </p:blipFill>
        <p:spPr>
          <a:xfrm>
            <a:off x="5715832" y="-3"/>
            <a:ext cx="34281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27"/>
          <p:cNvSpPr txBox="1">
            <a:spLocks noGrp="1"/>
          </p:cNvSpPr>
          <p:nvPr>
            <p:ph type="title"/>
          </p:nvPr>
        </p:nvSpPr>
        <p:spPr>
          <a:xfrm>
            <a:off x="722313" y="2297077"/>
            <a:ext cx="7772400" cy="10215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4000"/>
              <a:buFont typeface="Raleway"/>
              <a:buNone/>
            </a:pPr>
            <a:r>
              <a:rPr lang="fi-FI"/>
              <a:t>Kysyttävää?</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1"/>
          <p:cNvSpPr txBox="1">
            <a:spLocks noGrp="1"/>
          </p:cNvSpPr>
          <p:nvPr>
            <p:ph type="title"/>
          </p:nvPr>
        </p:nvSpPr>
        <p:spPr>
          <a:xfrm>
            <a:off x="1756950" y="771950"/>
            <a:ext cx="5630100" cy="931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4000"/>
              <a:buFont typeface="Raleway"/>
              <a:buNone/>
            </a:pPr>
            <a:r>
              <a:rPr lang="fi-FI" sz="4500"/>
              <a:t>HAE TUTALLE!</a:t>
            </a:r>
            <a:endParaRPr sz="4500"/>
          </a:p>
        </p:txBody>
      </p:sp>
      <p:sp>
        <p:nvSpPr>
          <p:cNvPr id="471" name="Google Shape;471;p31"/>
          <p:cNvSpPr txBox="1"/>
          <p:nvPr/>
        </p:nvSpPr>
        <p:spPr>
          <a:xfrm>
            <a:off x="3625950" y="3245975"/>
            <a:ext cx="1892100" cy="8496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chemeClr val="dk1"/>
              </a:buClr>
              <a:buSzPts val="1920"/>
              <a:buFont typeface="Arial"/>
              <a:buNone/>
            </a:pPr>
            <a:r>
              <a:rPr lang="fi-FI" sz="2400" b="1" i="0" u="none" strike="noStrike" cap="none">
                <a:solidFill>
                  <a:schemeClr val="lt1"/>
                </a:solidFill>
                <a:latin typeface="Raleway Light"/>
                <a:ea typeface="Raleway Light"/>
                <a:cs typeface="Raleway Light"/>
                <a:sym typeface="Raleway Light"/>
              </a:rPr>
              <a:t>prodeko.org</a:t>
            </a:r>
            <a:endParaRPr sz="2400" b="1" i="0" u="none" strike="noStrike" cap="none">
              <a:solidFill>
                <a:schemeClr val="lt1"/>
              </a:solidFill>
              <a:latin typeface="Raleway Light"/>
              <a:ea typeface="Raleway Light"/>
              <a:cs typeface="Raleway Light"/>
              <a:sym typeface="Raleway Light"/>
            </a:endParaRPr>
          </a:p>
          <a:p>
            <a:pPr marL="0" marR="0" lvl="0" indent="0" algn="ctr" rtl="0">
              <a:lnSpc>
                <a:spcPct val="90000"/>
              </a:lnSpc>
              <a:spcBef>
                <a:spcPts val="0"/>
              </a:spcBef>
              <a:spcAft>
                <a:spcPts val="0"/>
              </a:spcAft>
              <a:buClr>
                <a:schemeClr val="dk1"/>
              </a:buClr>
              <a:buSzPts val="1920"/>
              <a:buFont typeface="Arial"/>
              <a:buNone/>
            </a:pPr>
            <a:r>
              <a:rPr lang="fi-FI" sz="2400" b="1" i="0" u="none" strike="noStrike" cap="none">
                <a:solidFill>
                  <a:schemeClr val="lt1"/>
                </a:solidFill>
                <a:latin typeface="Raleway Light"/>
                <a:ea typeface="Raleway Light"/>
                <a:cs typeface="Raleway Light"/>
                <a:sym typeface="Raleway Light"/>
              </a:rPr>
              <a:t>aalto.fi</a:t>
            </a:r>
            <a:endParaRPr sz="2400" b="1" i="0" u="none" strike="noStrike" cap="none">
              <a:solidFill>
                <a:schemeClr val="lt1"/>
              </a:solidFill>
              <a:latin typeface="Raleway Light"/>
              <a:ea typeface="Raleway Light"/>
              <a:cs typeface="Raleway Light"/>
              <a:sym typeface="Raleway Light"/>
            </a:endParaRPr>
          </a:p>
        </p:txBody>
      </p:sp>
      <p:pic>
        <p:nvPicPr>
          <p:cNvPr id="472" name="Google Shape;472;p31"/>
          <p:cNvPicPr preferRelativeResize="0"/>
          <p:nvPr/>
        </p:nvPicPr>
        <p:blipFill>
          <a:blip r:embed="rId3">
            <a:alphaModFix/>
          </a:blip>
          <a:stretch>
            <a:fillRect/>
          </a:stretch>
        </p:blipFill>
        <p:spPr>
          <a:xfrm>
            <a:off x="840275" y="2498600"/>
            <a:ext cx="2041000" cy="2344351"/>
          </a:xfrm>
          <a:prstGeom prst="rect">
            <a:avLst/>
          </a:prstGeom>
          <a:noFill/>
          <a:ln>
            <a:noFill/>
          </a:ln>
        </p:spPr>
      </p:pic>
      <p:pic>
        <p:nvPicPr>
          <p:cNvPr id="473" name="Google Shape;473;p31"/>
          <p:cNvPicPr preferRelativeResize="0"/>
          <p:nvPr/>
        </p:nvPicPr>
        <p:blipFill>
          <a:blip r:embed="rId4">
            <a:alphaModFix/>
          </a:blip>
          <a:stretch>
            <a:fillRect/>
          </a:stretch>
        </p:blipFill>
        <p:spPr>
          <a:xfrm>
            <a:off x="6309619" y="2498597"/>
            <a:ext cx="2299531" cy="2299500"/>
          </a:xfrm>
          <a:prstGeom prst="rect">
            <a:avLst/>
          </a:prstGeom>
          <a:noFill/>
          <a:ln>
            <a:noFill/>
          </a:ln>
        </p:spPr>
      </p:pic>
      <p:sp>
        <p:nvSpPr>
          <p:cNvPr id="474" name="Google Shape;474;p31"/>
          <p:cNvSpPr txBox="1"/>
          <p:nvPr/>
        </p:nvSpPr>
        <p:spPr>
          <a:xfrm>
            <a:off x="914725" y="1922375"/>
            <a:ext cx="1892100" cy="5172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fi-FI" sz="2400" b="1">
                <a:solidFill>
                  <a:schemeClr val="lt1"/>
                </a:solidFill>
                <a:latin typeface="Raleway Light"/>
                <a:ea typeface="Raleway Light"/>
                <a:cs typeface="Raleway Light"/>
                <a:sym typeface="Raleway Light"/>
              </a:rPr>
              <a:t>Instagram</a:t>
            </a:r>
            <a:endParaRPr sz="2400" b="1">
              <a:solidFill>
                <a:schemeClr val="lt1"/>
              </a:solidFill>
              <a:latin typeface="Raleway Light"/>
              <a:ea typeface="Raleway Light"/>
              <a:cs typeface="Raleway Light"/>
              <a:sym typeface="Raleway Light"/>
            </a:endParaRPr>
          </a:p>
        </p:txBody>
      </p:sp>
      <p:sp>
        <p:nvSpPr>
          <p:cNvPr id="475" name="Google Shape;475;p31"/>
          <p:cNvSpPr txBox="1"/>
          <p:nvPr/>
        </p:nvSpPr>
        <p:spPr>
          <a:xfrm>
            <a:off x="6792181" y="1922375"/>
            <a:ext cx="1334400" cy="5172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fi-FI" sz="2400" b="1">
                <a:solidFill>
                  <a:schemeClr val="lt1"/>
                </a:solidFill>
                <a:latin typeface="Raleway Light"/>
                <a:ea typeface="Raleway Light"/>
                <a:cs typeface="Raleway Light"/>
                <a:sym typeface="Raleway Light"/>
              </a:rPr>
              <a:t>Abisivut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1efa7d28d7c_0_0"/>
          <p:cNvSpPr txBox="1">
            <a:spLocks noGrp="1"/>
          </p:cNvSpPr>
          <p:nvPr>
            <p:ph type="title"/>
          </p:nvPr>
        </p:nvSpPr>
        <p:spPr>
          <a:xfrm>
            <a:off x="265800" y="2120000"/>
            <a:ext cx="8525400" cy="1021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Täytä kysely esiintymisen jälkeen!</a:t>
            </a:r>
            <a:endParaRPr/>
          </a:p>
        </p:txBody>
      </p:sp>
      <p:sp>
        <p:nvSpPr>
          <p:cNvPr id="481" name="Google Shape;481;g1efa7d28d7c_0_0"/>
          <p:cNvSpPr txBox="1">
            <a:spLocks noGrp="1"/>
          </p:cNvSpPr>
          <p:nvPr>
            <p:ph type="body" idx="1"/>
          </p:nvPr>
        </p:nvSpPr>
        <p:spPr>
          <a:xfrm>
            <a:off x="787538" y="2652155"/>
            <a:ext cx="7772400" cy="1125000"/>
          </a:xfrm>
          <a:prstGeom prst="rect">
            <a:avLst/>
          </a:prstGeom>
          <a:ln>
            <a:noFill/>
          </a:ln>
        </p:spPr>
        <p:txBody>
          <a:bodyPr spcFirstLastPara="1" wrap="square" lIns="91425" tIns="45700" rIns="91425" bIns="45700" anchor="b" anchorCtr="0">
            <a:noAutofit/>
          </a:bodyPr>
          <a:lstStyle/>
          <a:p>
            <a:pPr marL="0" lvl="0" indent="0" algn="l" rtl="0">
              <a:spcBef>
                <a:spcPts val="400"/>
              </a:spcBef>
              <a:spcAft>
                <a:spcPts val="0"/>
              </a:spcAft>
              <a:buNone/>
            </a:pPr>
            <a:r>
              <a:rPr lang="fi-FI" u="sng">
                <a:solidFill>
                  <a:schemeClr val="lt1"/>
                </a:solidFill>
                <a:hlinkClick r:id="rId3">
                  <a:extLst>
                    <a:ext uri="{A12FA001-AC4F-418D-AE19-62706E023703}">
                      <ahyp:hlinkClr xmlns:ahyp="http://schemas.microsoft.com/office/drawing/2018/hyperlinkcolor" val="tx"/>
                    </a:ext>
                  </a:extLst>
                </a:hlinkClick>
              </a:rPr>
              <a:t>https://docs.google.com/forms/d/e/1FAIpQLScwEYfAm8V4WDWoL0TKF49P7EMIXIX7_VM6Baxjg4_w7QTfKg/viewform</a:t>
            </a:r>
            <a:endParaRPr>
              <a:solidFill>
                <a:schemeClr val="lt1"/>
              </a:solidFill>
            </a:endParaRPr>
          </a:p>
        </p:txBody>
      </p:sp>
      <p:pic>
        <p:nvPicPr>
          <p:cNvPr id="482" name="Google Shape;482;g1efa7d28d7c_0_0"/>
          <p:cNvPicPr preferRelativeResize="0"/>
          <p:nvPr/>
        </p:nvPicPr>
        <p:blipFill>
          <a:blip r:embed="rId4">
            <a:alphaModFix/>
          </a:blip>
          <a:stretch>
            <a:fillRect/>
          </a:stretch>
        </p:blipFill>
        <p:spPr>
          <a:xfrm>
            <a:off x="3414800" y="216025"/>
            <a:ext cx="1815200" cy="1815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Prodeko">
      <a:dk1>
        <a:srgbClr val="000000"/>
      </a:dk1>
      <a:lt1>
        <a:srgbClr val="FFFFFF"/>
      </a:lt1>
      <a:dk2>
        <a:srgbClr val="011F6A"/>
      </a:dk2>
      <a:lt2>
        <a:srgbClr val="BFBFBF"/>
      </a:lt2>
      <a:accent1>
        <a:srgbClr val="808080"/>
      </a:accent1>
      <a:accent2>
        <a:srgbClr val="404040"/>
      </a:accent2>
      <a:accent3>
        <a:srgbClr val="D10005"/>
      </a:accent3>
      <a:accent4>
        <a:srgbClr val="FF6100"/>
      </a:accent4>
      <a:accent5>
        <a:srgbClr val="FFC400"/>
      </a:accent5>
      <a:accent6>
        <a:srgbClr val="04B500"/>
      </a:accent6>
      <a:hlink>
        <a:srgbClr val="003BA6"/>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1407</Words>
  <Application>Microsoft Office PowerPoint</Application>
  <PresentationFormat>Näytössä katseltava esitys (16:9)</PresentationFormat>
  <Paragraphs>368</Paragraphs>
  <Slides>25</Slides>
  <Notes>25</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25</vt:i4>
      </vt:variant>
    </vt:vector>
  </HeadingPairs>
  <TitlesOfParts>
    <vt:vector size="31" baseType="lpstr">
      <vt:lpstr>Raleway SemiBold</vt:lpstr>
      <vt:lpstr>Arial</vt:lpstr>
      <vt:lpstr>Raleway</vt:lpstr>
      <vt:lpstr>Calibri</vt:lpstr>
      <vt:lpstr>Raleway Light</vt:lpstr>
      <vt:lpstr>Office Theme</vt:lpstr>
      <vt:lpstr>PowerPoint-esitys</vt:lpstr>
      <vt:lpstr>TUTA</vt:lpstr>
      <vt:lpstr>Mitä tuotantotalous on?</vt:lpstr>
      <vt:lpstr>PowerPoint-esitys</vt:lpstr>
      <vt:lpstr>TUTKINTO</vt:lpstr>
      <vt:lpstr>KANDIOHJELMA</vt:lpstr>
      <vt:lpstr>PowerPoint-esitys</vt:lpstr>
      <vt:lpstr>PowerPoint-esitys</vt:lpstr>
      <vt:lpstr>KENELLE?</vt:lpstr>
      <vt:lpstr>YLIOPISTOT</vt:lpstr>
      <vt:lpstr>MIKSI JUURI AALTOON?</vt:lpstr>
      <vt:lpstr>TULEVAISUUS</vt:lpstr>
      <vt:lpstr>PowerPoint-esitys</vt:lpstr>
      <vt:lpstr>OPISKELIJAELÄMÄ</vt:lpstr>
      <vt:lpstr>PowerPoint-esitys</vt:lpstr>
      <vt:lpstr>NÄE MAAILMAA!</vt:lpstr>
      <vt:lpstr>HAKEMINEN</vt:lpstr>
      <vt:lpstr>TODISTUSVALINTA</vt:lpstr>
      <vt:lpstr>PÄÄSYKOEVALINTA</vt:lpstr>
      <vt:lpstr>PowerPoint-esitys</vt:lpstr>
      <vt:lpstr>ASUMINEN</vt:lpstr>
      <vt:lpstr>  ABIPÄIVÄ</vt:lpstr>
      <vt:lpstr>Kysyttävää?</vt:lpstr>
      <vt:lpstr>HAE TUTALLE!</vt:lpstr>
      <vt:lpstr>Täytä kysely esiintymisen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Käyttäjä</dc:creator>
  <cp:lastModifiedBy>Seppänen Arttu</cp:lastModifiedBy>
  <cp:revision>4</cp:revision>
  <dcterms:modified xsi:type="dcterms:W3CDTF">2024-10-27T11:36:20Z</dcterms:modified>
</cp:coreProperties>
</file>